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7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3" r:id="rId3"/>
    <p:sldId id="264" r:id="rId4"/>
    <p:sldId id="336" r:id="rId5"/>
    <p:sldId id="309" r:id="rId6"/>
    <p:sldId id="257" r:id="rId7"/>
    <p:sldId id="266" r:id="rId8"/>
    <p:sldId id="310" r:id="rId9"/>
    <p:sldId id="320" r:id="rId10"/>
    <p:sldId id="312" r:id="rId11"/>
    <p:sldId id="271" r:id="rId12"/>
    <p:sldId id="315" r:id="rId13"/>
    <p:sldId id="273" r:id="rId14"/>
    <p:sldId id="318" r:id="rId15"/>
    <p:sldId id="323" r:id="rId16"/>
    <p:sldId id="324" r:id="rId17"/>
    <p:sldId id="301" r:id="rId18"/>
    <p:sldId id="302" r:id="rId19"/>
    <p:sldId id="321" r:id="rId20"/>
    <p:sldId id="325" r:id="rId21"/>
    <p:sldId id="330" r:id="rId22"/>
    <p:sldId id="331" r:id="rId23"/>
    <p:sldId id="332" r:id="rId24"/>
    <p:sldId id="344" r:id="rId25"/>
    <p:sldId id="342" r:id="rId26"/>
    <p:sldId id="333" r:id="rId27"/>
    <p:sldId id="337" r:id="rId28"/>
    <p:sldId id="334" r:id="rId29"/>
    <p:sldId id="338" r:id="rId30"/>
    <p:sldId id="319" r:id="rId31"/>
    <p:sldId id="341" r:id="rId32"/>
    <p:sldId id="340" r:id="rId33"/>
    <p:sldId id="343" r:id="rId34"/>
    <p:sldId id="313" r:id="rId35"/>
    <p:sldId id="339" r:id="rId36"/>
    <p:sldId id="326" r:id="rId37"/>
    <p:sldId id="277" r:id="rId38"/>
    <p:sldId id="311" r:id="rId39"/>
    <p:sldId id="314" r:id="rId40"/>
    <p:sldId id="293" r:id="rId41"/>
    <p:sldId id="306" r:id="rId42"/>
    <p:sldId id="307" r:id="rId43"/>
    <p:sldId id="308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kar lal" initials="sl" lastIdx="1" clrIdx="0">
    <p:extLst>
      <p:ext uri="{19B8F6BF-5375-455C-9EA6-DF929625EA0E}">
        <p15:presenceInfo xmlns:p15="http://schemas.microsoft.com/office/powerpoint/2012/main" userId="7f3c7b047a0639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6364" autoAdjust="0"/>
  </p:normalViewPr>
  <p:slideViewPr>
    <p:cSldViewPr snapToGrid="0">
      <p:cViewPr varScale="1">
        <p:scale>
          <a:sx n="63" d="100"/>
          <a:sy n="63" d="100"/>
        </p:scale>
        <p:origin x="996" y="78"/>
      </p:cViewPr>
      <p:guideLst/>
    </p:cSldViewPr>
  </p:slideViewPr>
  <p:outlineViewPr>
    <p:cViewPr>
      <p:scale>
        <a:sx n="33" d="100"/>
        <a:sy n="33" d="100"/>
      </p:scale>
      <p:origin x="0" y="-128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B522B-7AE5-477F-AE0D-BACF9CF348A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25DCE7-6204-4A9C-9962-F1504A1EE087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rgbClr val="00B0F0"/>
          </a:solidFill>
        </a:ln>
      </dgm:spPr>
      <dgm:t>
        <a:bodyPr/>
        <a:lstStyle/>
        <a:p>
          <a:r>
            <a:rPr lang="en-I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Input image split into SXS grid</a:t>
          </a:r>
          <a:endParaRPr lang="en-IN" sz="2000" dirty="0">
            <a:solidFill>
              <a:schemeClr val="tx1"/>
            </a:solidFill>
          </a:endParaRPr>
        </a:p>
      </dgm:t>
    </dgm:pt>
    <dgm:pt modelId="{6CA8CEF2-2E32-44A2-8A7F-15DE7E74D2BD}" type="parTrans" cxnId="{41DAB58D-FB3B-48B1-8DAB-865478586F2E}">
      <dgm:prSet/>
      <dgm:spPr/>
      <dgm:t>
        <a:bodyPr/>
        <a:lstStyle/>
        <a:p>
          <a:endParaRPr lang="en-IN"/>
        </a:p>
      </dgm:t>
    </dgm:pt>
    <dgm:pt modelId="{76CB2428-52E6-4AA0-8A0E-62B7CA69FC2A}" type="sibTrans" cxnId="{41DAB58D-FB3B-48B1-8DAB-865478586F2E}">
      <dgm:prSet/>
      <dgm:spPr/>
      <dgm:t>
        <a:bodyPr/>
        <a:lstStyle/>
        <a:p>
          <a:endParaRPr lang="en-IN"/>
        </a:p>
      </dgm:t>
    </dgm:pt>
    <dgm:pt modelId="{E1319175-7824-4DDF-9A16-D3916C4D49EA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rgbClr val="00B0F0"/>
          </a:solidFill>
        </a:ln>
      </dgm:spPr>
      <dgm:t>
        <a:bodyPr/>
        <a:lstStyle/>
        <a:p>
          <a:r>
            <a:rPr lang="en-I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Create bounding boxes &amp; predicts confidence for each box</a:t>
          </a:r>
          <a:endParaRPr lang="en-IN" sz="2000" dirty="0">
            <a:solidFill>
              <a:schemeClr val="tx1"/>
            </a:solidFill>
          </a:endParaRPr>
        </a:p>
      </dgm:t>
    </dgm:pt>
    <dgm:pt modelId="{9175043D-5E2A-488C-A2CE-700844C93DCF}" type="parTrans" cxnId="{CD9871FD-ABA0-4951-81BB-BE34C98CEA8B}">
      <dgm:prSet/>
      <dgm:spPr/>
      <dgm:t>
        <a:bodyPr/>
        <a:lstStyle/>
        <a:p>
          <a:endParaRPr lang="en-IN"/>
        </a:p>
      </dgm:t>
    </dgm:pt>
    <dgm:pt modelId="{1DA426B5-56C7-477E-BE9F-AF63F7613486}" type="sibTrans" cxnId="{CD9871FD-ABA0-4951-81BB-BE34C98CEA8B}">
      <dgm:prSet/>
      <dgm:spPr/>
      <dgm:t>
        <a:bodyPr/>
        <a:lstStyle/>
        <a:p>
          <a:endParaRPr lang="en-IN"/>
        </a:p>
      </dgm:t>
    </dgm:pt>
    <dgm:pt modelId="{447A2433-0B39-4FE2-9940-4F7A76DF3D37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rgbClr val="00B0F0"/>
          </a:solidFill>
        </a:ln>
      </dgm:spPr>
      <dgm:t>
        <a:bodyPr/>
        <a:lstStyle/>
        <a:p>
          <a:r>
            <a:rPr lang="en-IN" sz="2000" i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 class probability for each cell </a:t>
          </a:r>
          <a:endParaRPr lang="en-IN" sz="2000" i="0" dirty="0">
            <a:solidFill>
              <a:schemeClr val="tx1"/>
            </a:solidFill>
          </a:endParaRPr>
        </a:p>
      </dgm:t>
    </dgm:pt>
    <dgm:pt modelId="{FF3E72F5-7F05-428F-9515-C7D5F5916D90}" type="parTrans" cxnId="{BE06E356-F29F-4168-A79A-4136E3F14DB7}">
      <dgm:prSet/>
      <dgm:spPr/>
      <dgm:t>
        <a:bodyPr/>
        <a:lstStyle/>
        <a:p>
          <a:endParaRPr lang="en-IN"/>
        </a:p>
      </dgm:t>
    </dgm:pt>
    <dgm:pt modelId="{E0D78262-EBD4-4B09-96C8-B8E1D90FBD1F}" type="sibTrans" cxnId="{BE06E356-F29F-4168-A79A-4136E3F14DB7}">
      <dgm:prSet/>
      <dgm:spPr/>
      <dgm:t>
        <a:bodyPr/>
        <a:lstStyle/>
        <a:p>
          <a:endParaRPr lang="en-IN"/>
        </a:p>
      </dgm:t>
    </dgm:pt>
    <dgm:pt modelId="{FFFDBE4E-57AB-4231-B8D8-C0510B33B53C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rgbClr val="00B0F0"/>
          </a:solidFill>
        </a:ln>
      </dgm:spPr>
      <dgm:t>
        <a:bodyPr/>
        <a:lstStyle/>
        <a:p>
          <a:r>
            <a:rPr lang="en-I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Multiply confidence value and class probability </a:t>
          </a:r>
          <a:endParaRPr lang="en-IN" sz="2000" dirty="0">
            <a:solidFill>
              <a:schemeClr val="tx1"/>
            </a:solidFill>
          </a:endParaRPr>
        </a:p>
      </dgm:t>
    </dgm:pt>
    <dgm:pt modelId="{100692B2-C531-4A7E-843B-7CE690287D7C}" type="parTrans" cxnId="{921E0595-F1EC-451B-A2BD-6C6AB852D85B}">
      <dgm:prSet/>
      <dgm:spPr/>
      <dgm:t>
        <a:bodyPr/>
        <a:lstStyle/>
        <a:p>
          <a:endParaRPr lang="en-IN"/>
        </a:p>
      </dgm:t>
    </dgm:pt>
    <dgm:pt modelId="{14E935D0-FD9D-460F-820B-1C5D5D288557}" type="sibTrans" cxnId="{921E0595-F1EC-451B-A2BD-6C6AB852D85B}">
      <dgm:prSet/>
      <dgm:spPr/>
      <dgm:t>
        <a:bodyPr/>
        <a:lstStyle/>
        <a:p>
          <a:endParaRPr lang="en-IN"/>
        </a:p>
      </dgm:t>
    </dgm:pt>
    <dgm:pt modelId="{E7C61DD0-E444-4E75-9270-61F45994B196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rgbClr val="00B0F0"/>
          </a:solidFill>
        </a:ln>
      </dgm:spPr>
      <dgm:t>
        <a:bodyPr/>
        <a:lstStyle/>
        <a:p>
          <a:r>
            <a:rPr lang="en-I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Choose best prediction using Non maximal suppression</a:t>
          </a:r>
          <a:endParaRPr lang="en-IN" sz="2000" dirty="0">
            <a:solidFill>
              <a:schemeClr val="tx1"/>
            </a:solidFill>
          </a:endParaRPr>
        </a:p>
      </dgm:t>
    </dgm:pt>
    <dgm:pt modelId="{09C250F1-0052-41DE-BF38-7F25372F44B3}" type="parTrans" cxnId="{9F5FFBCD-2B40-4E9E-8FDD-2D366FAEBAD1}">
      <dgm:prSet/>
      <dgm:spPr/>
      <dgm:t>
        <a:bodyPr/>
        <a:lstStyle/>
        <a:p>
          <a:endParaRPr lang="en-IN"/>
        </a:p>
      </dgm:t>
    </dgm:pt>
    <dgm:pt modelId="{39F45C11-AF79-41A5-AECC-985418B20305}" type="sibTrans" cxnId="{9F5FFBCD-2B40-4E9E-8FDD-2D366FAEBAD1}">
      <dgm:prSet/>
      <dgm:spPr/>
      <dgm:t>
        <a:bodyPr/>
        <a:lstStyle/>
        <a:p>
          <a:endParaRPr lang="en-IN"/>
        </a:p>
      </dgm:t>
    </dgm:pt>
    <dgm:pt modelId="{0DF4518B-CC30-4877-ABE8-BB74CDDAAD7A}" type="pres">
      <dgm:prSet presAssocID="{380B522B-7AE5-477F-AE0D-BACF9CF348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AA08642-96E4-4BAA-A7E8-05C6588AB29A}" type="pres">
      <dgm:prSet presAssocID="{E7C61DD0-E444-4E75-9270-61F45994B196}" presName="boxAndChildren" presStyleCnt="0"/>
      <dgm:spPr/>
    </dgm:pt>
    <dgm:pt modelId="{4B610FCD-2E3F-47F1-97FF-51CABB363516}" type="pres">
      <dgm:prSet presAssocID="{E7C61DD0-E444-4E75-9270-61F45994B196}" presName="parentTextBox" presStyleLbl="node1" presStyleIdx="0" presStyleCnt="5"/>
      <dgm:spPr/>
      <dgm:t>
        <a:bodyPr/>
        <a:lstStyle/>
        <a:p>
          <a:endParaRPr lang="en-IN"/>
        </a:p>
      </dgm:t>
    </dgm:pt>
    <dgm:pt modelId="{36C88411-F731-4EBC-AFDD-57640C8CF882}" type="pres">
      <dgm:prSet presAssocID="{14E935D0-FD9D-460F-820B-1C5D5D288557}" presName="sp" presStyleCnt="0"/>
      <dgm:spPr/>
    </dgm:pt>
    <dgm:pt modelId="{5ACA9838-D6B6-4BD7-873E-251A453A336E}" type="pres">
      <dgm:prSet presAssocID="{FFFDBE4E-57AB-4231-B8D8-C0510B33B53C}" presName="arrowAndChildren" presStyleCnt="0"/>
      <dgm:spPr/>
    </dgm:pt>
    <dgm:pt modelId="{96FA75F2-A6F4-405C-9B2B-80F39CBA9EE4}" type="pres">
      <dgm:prSet presAssocID="{FFFDBE4E-57AB-4231-B8D8-C0510B33B53C}" presName="parentTextArrow" presStyleLbl="node1" presStyleIdx="1" presStyleCnt="5"/>
      <dgm:spPr/>
      <dgm:t>
        <a:bodyPr/>
        <a:lstStyle/>
        <a:p>
          <a:endParaRPr lang="en-IN"/>
        </a:p>
      </dgm:t>
    </dgm:pt>
    <dgm:pt modelId="{8AE95D09-FF10-47F3-B029-F9127C7A093E}" type="pres">
      <dgm:prSet presAssocID="{E0D78262-EBD4-4B09-96C8-B8E1D90FBD1F}" presName="sp" presStyleCnt="0"/>
      <dgm:spPr/>
    </dgm:pt>
    <dgm:pt modelId="{D4F57FCD-BFD2-4D90-9C30-FCBEC3C01C68}" type="pres">
      <dgm:prSet presAssocID="{447A2433-0B39-4FE2-9940-4F7A76DF3D37}" presName="arrowAndChildren" presStyleCnt="0"/>
      <dgm:spPr/>
    </dgm:pt>
    <dgm:pt modelId="{29EE7C97-11D9-477C-B868-07393DB9820C}" type="pres">
      <dgm:prSet presAssocID="{447A2433-0B39-4FE2-9940-4F7A76DF3D37}" presName="parentTextArrow" presStyleLbl="node1" presStyleIdx="2" presStyleCnt="5"/>
      <dgm:spPr/>
      <dgm:t>
        <a:bodyPr/>
        <a:lstStyle/>
        <a:p>
          <a:endParaRPr lang="en-IN"/>
        </a:p>
      </dgm:t>
    </dgm:pt>
    <dgm:pt modelId="{3B729F48-0167-44C1-9056-B4167FE628A9}" type="pres">
      <dgm:prSet presAssocID="{1DA426B5-56C7-477E-BE9F-AF63F7613486}" presName="sp" presStyleCnt="0"/>
      <dgm:spPr/>
    </dgm:pt>
    <dgm:pt modelId="{4C6833DE-91F1-4D6E-946D-CAA1FCA0A5AC}" type="pres">
      <dgm:prSet presAssocID="{E1319175-7824-4DDF-9A16-D3916C4D49EA}" presName="arrowAndChildren" presStyleCnt="0"/>
      <dgm:spPr/>
    </dgm:pt>
    <dgm:pt modelId="{323A3524-6B3C-490A-B5A9-F5227065B9C8}" type="pres">
      <dgm:prSet presAssocID="{E1319175-7824-4DDF-9A16-D3916C4D49EA}" presName="parentTextArrow" presStyleLbl="node1" presStyleIdx="3" presStyleCnt="5"/>
      <dgm:spPr/>
      <dgm:t>
        <a:bodyPr/>
        <a:lstStyle/>
        <a:p>
          <a:endParaRPr lang="en-IN"/>
        </a:p>
      </dgm:t>
    </dgm:pt>
    <dgm:pt modelId="{DD6824D0-AC30-483F-A67A-44CA4D20C01A}" type="pres">
      <dgm:prSet presAssocID="{76CB2428-52E6-4AA0-8A0E-62B7CA69FC2A}" presName="sp" presStyleCnt="0"/>
      <dgm:spPr/>
    </dgm:pt>
    <dgm:pt modelId="{3F41EDDD-1414-4C6D-AB78-7240EEE51B89}" type="pres">
      <dgm:prSet presAssocID="{6925DCE7-6204-4A9C-9962-F1504A1EE087}" presName="arrowAndChildren" presStyleCnt="0"/>
      <dgm:spPr/>
    </dgm:pt>
    <dgm:pt modelId="{CE354011-69C1-43BF-9833-483FF365D339}" type="pres">
      <dgm:prSet presAssocID="{6925DCE7-6204-4A9C-9962-F1504A1EE087}" presName="parentTextArrow" presStyleLbl="node1" presStyleIdx="4" presStyleCnt="5" custLinFactNeighborX="2043" custLinFactNeighborY="-55769"/>
      <dgm:spPr/>
      <dgm:t>
        <a:bodyPr/>
        <a:lstStyle/>
        <a:p>
          <a:endParaRPr lang="en-IN"/>
        </a:p>
      </dgm:t>
    </dgm:pt>
  </dgm:ptLst>
  <dgm:cxnLst>
    <dgm:cxn modelId="{41DAB58D-FB3B-48B1-8DAB-865478586F2E}" srcId="{380B522B-7AE5-477F-AE0D-BACF9CF348A2}" destId="{6925DCE7-6204-4A9C-9962-F1504A1EE087}" srcOrd="0" destOrd="0" parTransId="{6CA8CEF2-2E32-44A2-8A7F-15DE7E74D2BD}" sibTransId="{76CB2428-52E6-4AA0-8A0E-62B7CA69FC2A}"/>
    <dgm:cxn modelId="{5B4E83DA-E079-4A69-BFB9-AC04E8E26071}" type="presOf" srcId="{447A2433-0B39-4FE2-9940-4F7A76DF3D37}" destId="{29EE7C97-11D9-477C-B868-07393DB9820C}" srcOrd="0" destOrd="0" presId="urn:microsoft.com/office/officeart/2005/8/layout/process4"/>
    <dgm:cxn modelId="{9F5FFBCD-2B40-4E9E-8FDD-2D366FAEBAD1}" srcId="{380B522B-7AE5-477F-AE0D-BACF9CF348A2}" destId="{E7C61DD0-E444-4E75-9270-61F45994B196}" srcOrd="4" destOrd="0" parTransId="{09C250F1-0052-41DE-BF38-7F25372F44B3}" sibTransId="{39F45C11-AF79-41A5-AECC-985418B20305}"/>
    <dgm:cxn modelId="{82CCC8A8-BAB1-4E8A-93F2-BC9B34D8CA81}" type="presOf" srcId="{6925DCE7-6204-4A9C-9962-F1504A1EE087}" destId="{CE354011-69C1-43BF-9833-483FF365D339}" srcOrd="0" destOrd="0" presId="urn:microsoft.com/office/officeart/2005/8/layout/process4"/>
    <dgm:cxn modelId="{F362D7C3-3528-4224-9209-B6E80518511D}" type="presOf" srcId="{380B522B-7AE5-477F-AE0D-BACF9CF348A2}" destId="{0DF4518B-CC30-4877-ABE8-BB74CDDAAD7A}" srcOrd="0" destOrd="0" presId="urn:microsoft.com/office/officeart/2005/8/layout/process4"/>
    <dgm:cxn modelId="{CD9871FD-ABA0-4951-81BB-BE34C98CEA8B}" srcId="{380B522B-7AE5-477F-AE0D-BACF9CF348A2}" destId="{E1319175-7824-4DDF-9A16-D3916C4D49EA}" srcOrd="1" destOrd="0" parTransId="{9175043D-5E2A-488C-A2CE-700844C93DCF}" sibTransId="{1DA426B5-56C7-477E-BE9F-AF63F7613486}"/>
    <dgm:cxn modelId="{BE06E356-F29F-4168-A79A-4136E3F14DB7}" srcId="{380B522B-7AE5-477F-AE0D-BACF9CF348A2}" destId="{447A2433-0B39-4FE2-9940-4F7A76DF3D37}" srcOrd="2" destOrd="0" parTransId="{FF3E72F5-7F05-428F-9515-C7D5F5916D90}" sibTransId="{E0D78262-EBD4-4B09-96C8-B8E1D90FBD1F}"/>
    <dgm:cxn modelId="{921E0595-F1EC-451B-A2BD-6C6AB852D85B}" srcId="{380B522B-7AE5-477F-AE0D-BACF9CF348A2}" destId="{FFFDBE4E-57AB-4231-B8D8-C0510B33B53C}" srcOrd="3" destOrd="0" parTransId="{100692B2-C531-4A7E-843B-7CE690287D7C}" sibTransId="{14E935D0-FD9D-460F-820B-1C5D5D288557}"/>
    <dgm:cxn modelId="{75FCCAC5-9895-4B4E-B56A-4158BEB5E709}" type="presOf" srcId="{E1319175-7824-4DDF-9A16-D3916C4D49EA}" destId="{323A3524-6B3C-490A-B5A9-F5227065B9C8}" srcOrd="0" destOrd="0" presId="urn:microsoft.com/office/officeart/2005/8/layout/process4"/>
    <dgm:cxn modelId="{916B7E22-9942-45C4-B27A-14027EA4E35C}" type="presOf" srcId="{FFFDBE4E-57AB-4231-B8D8-C0510B33B53C}" destId="{96FA75F2-A6F4-405C-9B2B-80F39CBA9EE4}" srcOrd="0" destOrd="0" presId="urn:microsoft.com/office/officeart/2005/8/layout/process4"/>
    <dgm:cxn modelId="{848351DC-CAC5-4AC1-B025-C0A5D0B3F937}" type="presOf" srcId="{E7C61DD0-E444-4E75-9270-61F45994B196}" destId="{4B610FCD-2E3F-47F1-97FF-51CABB363516}" srcOrd="0" destOrd="0" presId="urn:microsoft.com/office/officeart/2005/8/layout/process4"/>
    <dgm:cxn modelId="{06504B6F-FE21-437C-8977-DEE8D10A8BC2}" type="presParOf" srcId="{0DF4518B-CC30-4877-ABE8-BB74CDDAAD7A}" destId="{6AA08642-96E4-4BAA-A7E8-05C6588AB29A}" srcOrd="0" destOrd="0" presId="urn:microsoft.com/office/officeart/2005/8/layout/process4"/>
    <dgm:cxn modelId="{FAB78E81-6B2E-4B92-A17B-D701A7E83981}" type="presParOf" srcId="{6AA08642-96E4-4BAA-A7E8-05C6588AB29A}" destId="{4B610FCD-2E3F-47F1-97FF-51CABB363516}" srcOrd="0" destOrd="0" presId="urn:microsoft.com/office/officeart/2005/8/layout/process4"/>
    <dgm:cxn modelId="{E4AEAEA4-A747-47CD-9419-92BBBE30C1B8}" type="presParOf" srcId="{0DF4518B-CC30-4877-ABE8-BB74CDDAAD7A}" destId="{36C88411-F731-4EBC-AFDD-57640C8CF882}" srcOrd="1" destOrd="0" presId="urn:microsoft.com/office/officeart/2005/8/layout/process4"/>
    <dgm:cxn modelId="{EC3C5540-E349-442B-92B1-D03912D3DAAF}" type="presParOf" srcId="{0DF4518B-CC30-4877-ABE8-BB74CDDAAD7A}" destId="{5ACA9838-D6B6-4BD7-873E-251A453A336E}" srcOrd="2" destOrd="0" presId="urn:microsoft.com/office/officeart/2005/8/layout/process4"/>
    <dgm:cxn modelId="{9B1758CC-105B-4ABE-82A3-98AAB8E9C53D}" type="presParOf" srcId="{5ACA9838-D6B6-4BD7-873E-251A453A336E}" destId="{96FA75F2-A6F4-405C-9B2B-80F39CBA9EE4}" srcOrd="0" destOrd="0" presId="urn:microsoft.com/office/officeart/2005/8/layout/process4"/>
    <dgm:cxn modelId="{3B035A19-0108-4AD0-8612-25D4CA68FD7B}" type="presParOf" srcId="{0DF4518B-CC30-4877-ABE8-BB74CDDAAD7A}" destId="{8AE95D09-FF10-47F3-B029-F9127C7A093E}" srcOrd="3" destOrd="0" presId="urn:microsoft.com/office/officeart/2005/8/layout/process4"/>
    <dgm:cxn modelId="{5A22E46C-F439-4D60-8BF9-067A3A4A99A2}" type="presParOf" srcId="{0DF4518B-CC30-4877-ABE8-BB74CDDAAD7A}" destId="{D4F57FCD-BFD2-4D90-9C30-FCBEC3C01C68}" srcOrd="4" destOrd="0" presId="urn:microsoft.com/office/officeart/2005/8/layout/process4"/>
    <dgm:cxn modelId="{6C4A4DC9-50F5-45AE-82B1-CC5C3C766A78}" type="presParOf" srcId="{D4F57FCD-BFD2-4D90-9C30-FCBEC3C01C68}" destId="{29EE7C97-11D9-477C-B868-07393DB9820C}" srcOrd="0" destOrd="0" presId="urn:microsoft.com/office/officeart/2005/8/layout/process4"/>
    <dgm:cxn modelId="{92871D7B-0322-4E93-940A-049064D8EF50}" type="presParOf" srcId="{0DF4518B-CC30-4877-ABE8-BB74CDDAAD7A}" destId="{3B729F48-0167-44C1-9056-B4167FE628A9}" srcOrd="5" destOrd="0" presId="urn:microsoft.com/office/officeart/2005/8/layout/process4"/>
    <dgm:cxn modelId="{1B44571C-D4A2-4546-B44E-5B65926BD4F2}" type="presParOf" srcId="{0DF4518B-CC30-4877-ABE8-BB74CDDAAD7A}" destId="{4C6833DE-91F1-4D6E-946D-CAA1FCA0A5AC}" srcOrd="6" destOrd="0" presId="urn:microsoft.com/office/officeart/2005/8/layout/process4"/>
    <dgm:cxn modelId="{B86CC625-6E74-45E8-A6FC-685EC49FD4A9}" type="presParOf" srcId="{4C6833DE-91F1-4D6E-946D-CAA1FCA0A5AC}" destId="{323A3524-6B3C-490A-B5A9-F5227065B9C8}" srcOrd="0" destOrd="0" presId="urn:microsoft.com/office/officeart/2005/8/layout/process4"/>
    <dgm:cxn modelId="{FBBD0E01-10B2-4558-8714-4301BB1CE6A4}" type="presParOf" srcId="{0DF4518B-CC30-4877-ABE8-BB74CDDAAD7A}" destId="{DD6824D0-AC30-483F-A67A-44CA4D20C01A}" srcOrd="7" destOrd="0" presId="urn:microsoft.com/office/officeart/2005/8/layout/process4"/>
    <dgm:cxn modelId="{14F2390B-EBC3-4004-8383-81D6DEC88162}" type="presParOf" srcId="{0DF4518B-CC30-4877-ABE8-BB74CDDAAD7A}" destId="{3F41EDDD-1414-4C6D-AB78-7240EEE51B89}" srcOrd="8" destOrd="0" presId="urn:microsoft.com/office/officeart/2005/8/layout/process4"/>
    <dgm:cxn modelId="{AB6EE943-88A2-43A8-A071-096749206CBB}" type="presParOf" srcId="{3F41EDDD-1414-4C6D-AB78-7240EEE51B89}" destId="{CE354011-69C1-43BF-9833-483FF365D33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10FCD-2E3F-47F1-97FF-51CABB363516}">
      <dsp:nvSpPr>
        <dsp:cNvPr id="0" name=""/>
        <dsp:cNvSpPr/>
      </dsp:nvSpPr>
      <dsp:spPr>
        <a:xfrm>
          <a:off x="0" y="3715740"/>
          <a:ext cx="6759089" cy="60959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34925" cap="flat" cmpd="sng" algn="in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Choose best prediction using Non maximal suppression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0" y="3715740"/>
        <a:ext cx="6759089" cy="609598"/>
      </dsp:txXfrm>
    </dsp:sp>
    <dsp:sp modelId="{96FA75F2-A6F4-405C-9B2B-80F39CBA9EE4}">
      <dsp:nvSpPr>
        <dsp:cNvPr id="0" name=""/>
        <dsp:cNvSpPr/>
      </dsp:nvSpPr>
      <dsp:spPr>
        <a:xfrm rot="10800000">
          <a:off x="0" y="2787322"/>
          <a:ext cx="6759089" cy="937561"/>
        </a:xfrm>
        <a:prstGeom prst="upArrowCallout">
          <a:avLst/>
        </a:prstGeom>
        <a:solidFill>
          <a:schemeClr val="accent6">
            <a:lumMod val="60000"/>
            <a:lumOff val="40000"/>
          </a:schemeClr>
        </a:solidFill>
        <a:ln w="34925" cap="flat" cmpd="sng" algn="in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Multiply confidence value and class probability </a:t>
          </a:r>
          <a:endParaRPr lang="en-IN" sz="2000" kern="1200" dirty="0">
            <a:solidFill>
              <a:schemeClr val="tx1"/>
            </a:solidFill>
          </a:endParaRPr>
        </a:p>
      </dsp:txBody>
      <dsp:txXfrm rot="10800000">
        <a:off x="0" y="2787322"/>
        <a:ext cx="6759089" cy="609199"/>
      </dsp:txXfrm>
    </dsp:sp>
    <dsp:sp modelId="{29EE7C97-11D9-477C-B868-07393DB9820C}">
      <dsp:nvSpPr>
        <dsp:cNvPr id="0" name=""/>
        <dsp:cNvSpPr/>
      </dsp:nvSpPr>
      <dsp:spPr>
        <a:xfrm rot="10800000">
          <a:off x="0" y="1858904"/>
          <a:ext cx="6759089" cy="937561"/>
        </a:xfrm>
        <a:prstGeom prst="upArrowCallout">
          <a:avLst/>
        </a:prstGeom>
        <a:solidFill>
          <a:schemeClr val="accent6">
            <a:lumMod val="60000"/>
            <a:lumOff val="40000"/>
          </a:schemeClr>
        </a:solidFill>
        <a:ln w="34925" cap="flat" cmpd="sng" algn="in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i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 class probability for each cell </a:t>
          </a:r>
          <a:endParaRPr lang="en-IN" sz="2000" i="0" kern="1200" dirty="0">
            <a:solidFill>
              <a:schemeClr val="tx1"/>
            </a:solidFill>
          </a:endParaRPr>
        </a:p>
      </dsp:txBody>
      <dsp:txXfrm rot="10800000">
        <a:off x="0" y="1858904"/>
        <a:ext cx="6759089" cy="609199"/>
      </dsp:txXfrm>
    </dsp:sp>
    <dsp:sp modelId="{323A3524-6B3C-490A-B5A9-F5227065B9C8}">
      <dsp:nvSpPr>
        <dsp:cNvPr id="0" name=""/>
        <dsp:cNvSpPr/>
      </dsp:nvSpPr>
      <dsp:spPr>
        <a:xfrm rot="10800000">
          <a:off x="0" y="930486"/>
          <a:ext cx="6759089" cy="937561"/>
        </a:xfrm>
        <a:prstGeom prst="upArrowCallout">
          <a:avLst/>
        </a:prstGeom>
        <a:solidFill>
          <a:schemeClr val="accent6">
            <a:lumMod val="60000"/>
            <a:lumOff val="40000"/>
          </a:schemeClr>
        </a:solidFill>
        <a:ln w="34925" cap="flat" cmpd="sng" algn="in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Create bounding boxes &amp; predicts confidence for each box</a:t>
          </a:r>
          <a:endParaRPr lang="en-IN" sz="2000" kern="1200" dirty="0">
            <a:solidFill>
              <a:schemeClr val="tx1"/>
            </a:solidFill>
          </a:endParaRPr>
        </a:p>
      </dsp:txBody>
      <dsp:txXfrm rot="10800000">
        <a:off x="0" y="930486"/>
        <a:ext cx="6759089" cy="609199"/>
      </dsp:txXfrm>
    </dsp:sp>
    <dsp:sp modelId="{CE354011-69C1-43BF-9833-483FF365D339}">
      <dsp:nvSpPr>
        <dsp:cNvPr id="0" name=""/>
        <dsp:cNvSpPr/>
      </dsp:nvSpPr>
      <dsp:spPr>
        <a:xfrm rot="10800000">
          <a:off x="0" y="0"/>
          <a:ext cx="6759089" cy="937561"/>
        </a:xfrm>
        <a:prstGeom prst="upArrowCallout">
          <a:avLst/>
        </a:prstGeom>
        <a:solidFill>
          <a:schemeClr val="accent6">
            <a:lumMod val="60000"/>
            <a:lumOff val="40000"/>
          </a:schemeClr>
        </a:solidFill>
        <a:ln w="34925" cap="flat" cmpd="sng" algn="in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Input image split into SXS grid</a:t>
          </a:r>
          <a:endParaRPr lang="en-IN" sz="2000" kern="1200" dirty="0">
            <a:solidFill>
              <a:schemeClr val="tx1"/>
            </a:solidFill>
          </a:endParaRPr>
        </a:p>
      </dsp:txBody>
      <dsp:txXfrm rot="10800000">
        <a:off x="0" y="0"/>
        <a:ext cx="6759089" cy="609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268F6-D857-46B1-8A8F-3AAF9F49ED7F}" type="datetimeFigureOut">
              <a:rPr lang="en-IN" smtClean="0"/>
              <a:t>27-06-19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C988B-C638-44E0-9B42-C3A1460F0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1711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DE277-EB6C-438D-A012-28E954CBE0AF}" type="datetimeFigureOut">
              <a:rPr lang="en-IN" smtClean="0"/>
              <a:t>27-06-19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69DE7-9E20-4FAA-9D4E-A12102C97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8372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Visible spectrum-based imaging approaches (conventional RGB)</a:t>
            </a:r>
          </a:p>
          <a:p>
            <a:r>
              <a:rPr lang="en-IN" dirty="0" smtClean="0"/>
              <a:t>Simultaneous Localization and Mapping (SLAM) technique to estimate real-time positions and orientations of the robot </a:t>
            </a:r>
            <a:endParaRPr lang="en-I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photogrammetry-based approach</a:t>
            </a:r>
            <a:endParaRPr lang="en-IN" dirty="0" smtClean="0"/>
          </a:p>
          <a:p>
            <a:r>
              <a:rPr lang="en-IN" dirty="0" smtClean="0"/>
              <a:t>Deep Thermal Imaging: </a:t>
            </a:r>
          </a:p>
          <a:p>
            <a:r>
              <a:rPr lang="en-IN" dirty="0" smtClean="0"/>
              <a:t>	Proximate Material Type Recognition in the Wild through Deep Learning of Spatial Surface Temperature Patterns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931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440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26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247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512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r>
              <a:rPr lang="en-IN" b="1" dirty="0" smtClean="0"/>
              <a:t>mean</a:t>
            </a:r>
            <a:r>
              <a:rPr lang="en-IN" b="1" baseline="0" dirty="0" smtClean="0"/>
              <a:t> average precision</a:t>
            </a:r>
            <a:r>
              <a:rPr lang="en-IN" b="1" dirty="0" smtClean="0"/>
              <a:t> </a:t>
            </a:r>
            <a:r>
              <a:rPr lang="en-IN" dirty="0" smtClean="0"/>
              <a:t>is the metric to measure the </a:t>
            </a:r>
            <a:r>
              <a:rPr lang="en-IN" b="1" dirty="0" smtClean="0"/>
              <a:t>accuracy of object detectors</a:t>
            </a:r>
          </a:p>
          <a:p>
            <a:r>
              <a:rPr lang="en-IN" b="1" dirty="0" smtClean="0"/>
              <a:t>floating point operations per second </a:t>
            </a:r>
            <a:r>
              <a:rPr lang="en-IN" dirty="0" smtClean="0"/>
              <a:t>is a measure of computer performance, </a:t>
            </a:r>
          </a:p>
          <a:p>
            <a:r>
              <a:rPr lang="en-IN" b="1" dirty="0" smtClean="0"/>
              <a:t>Frames per second </a:t>
            </a:r>
            <a:r>
              <a:rPr lang="en-IN" dirty="0" smtClean="0"/>
              <a:t>is </a:t>
            </a:r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 at which consecutive images called frames appear on a display.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369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P(object), P(Class</a:t>
            </a:r>
            <a:r>
              <a:rPr lang="en-IN" baseline="0" dirty="0" smtClean="0"/>
              <a:t> ! Object)</a:t>
            </a:r>
            <a:endParaRPr lang="en-IN" dirty="0" smtClean="0"/>
          </a:p>
          <a:p>
            <a:r>
              <a:rPr lang="en-IN" dirty="0" smtClean="0"/>
              <a:t>Confidence score- how confident the</a:t>
            </a:r>
            <a:r>
              <a:rPr lang="en-IN" baseline="0" dirty="0" smtClean="0"/>
              <a:t> </a:t>
            </a:r>
            <a:r>
              <a:rPr lang="en-IN" dirty="0" smtClean="0"/>
              <a:t>model is that the</a:t>
            </a:r>
            <a:r>
              <a:rPr lang="en-IN" baseline="0" dirty="0" smtClean="0"/>
              <a:t> </a:t>
            </a:r>
            <a:r>
              <a:rPr lang="en-IN" b="1" baseline="0" dirty="0" smtClean="0"/>
              <a:t>box contains an object </a:t>
            </a:r>
            <a:r>
              <a:rPr lang="en-IN" baseline="0" dirty="0" smtClean="0"/>
              <a:t>and how accurate it thinks the </a:t>
            </a:r>
            <a:r>
              <a:rPr lang="en-IN" b="1" baseline="0" dirty="0" smtClean="0">
                <a:solidFill>
                  <a:srgbClr val="FF0000"/>
                </a:solidFill>
              </a:rPr>
              <a:t>box is that it predicts</a:t>
            </a:r>
          </a:p>
          <a:p>
            <a:r>
              <a:rPr lang="en-IN" b="0" baseline="0" dirty="0" smtClean="0">
                <a:solidFill>
                  <a:srgbClr val="FF0000"/>
                </a:solidFill>
              </a:rPr>
              <a:t>For PASCAL VOC dataset</a:t>
            </a:r>
          </a:p>
          <a:p>
            <a:r>
              <a:rPr lang="en-IN" b="0" baseline="0" dirty="0" smtClean="0">
                <a:solidFill>
                  <a:srgbClr val="FF0000"/>
                </a:solidFill>
              </a:rPr>
              <a:t>YOLO – 24 Conv layers, 2 FC layers,</a:t>
            </a:r>
          </a:p>
          <a:p>
            <a:r>
              <a:rPr lang="en-IN" b="0" baseline="0" dirty="0" smtClean="0">
                <a:solidFill>
                  <a:srgbClr val="FF0000"/>
                </a:solidFill>
              </a:rPr>
              <a:t> 7X7 grid,</a:t>
            </a:r>
          </a:p>
          <a:p>
            <a:r>
              <a:rPr lang="en-IN" b="0" baseline="0" dirty="0" smtClean="0">
                <a:solidFill>
                  <a:srgbClr val="FF0000"/>
                </a:solidFill>
              </a:rPr>
              <a:t> 2 bounding boxes for each cell</a:t>
            </a:r>
          </a:p>
          <a:p>
            <a:r>
              <a:rPr lang="en-IN" b="0" baseline="0" dirty="0" smtClean="0">
                <a:solidFill>
                  <a:srgbClr val="FF0000"/>
                </a:solidFill>
              </a:rPr>
              <a:t>5 parameters </a:t>
            </a:r>
          </a:p>
          <a:p>
            <a:r>
              <a:rPr lang="en-IN" b="0" baseline="0" dirty="0" smtClean="0">
                <a:solidFill>
                  <a:srgbClr val="FF0000"/>
                </a:solidFill>
              </a:rPr>
              <a:t>20 classes</a:t>
            </a:r>
          </a:p>
          <a:p>
            <a:r>
              <a:rPr lang="en-IN" b="0" baseline="0" dirty="0" smtClean="0">
                <a:solidFill>
                  <a:srgbClr val="FF0000"/>
                </a:solidFill>
              </a:rPr>
              <a:t>7*7*(2*5+20) = 1470 parameters that the net predicts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691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programming interface (set of communication commands)</a:t>
            </a:r>
            <a:endParaRPr lang="en-IN" dirty="0" smtClean="0"/>
          </a:p>
          <a:p>
            <a:r>
              <a:rPr lang="en-IN" dirty="0" smtClean="0"/>
              <a:t>Ubuntu is a free and open-source operating system and Linux distribution based on </a:t>
            </a:r>
            <a:r>
              <a:rPr lang="en-IN" dirty="0" err="1" smtClean="0"/>
              <a:t>Debian</a:t>
            </a:r>
            <a:endParaRPr lang="en-IN" dirty="0" smtClean="0"/>
          </a:p>
          <a:p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is an interpreted high-level programming language</a:t>
            </a:r>
          </a:p>
          <a:p>
            <a:r>
              <a:rPr lang="en-IN" dirty="0" smtClean="0"/>
              <a:t>pip is a package management system used to install and manage software packages written in Python</a:t>
            </a:r>
          </a:p>
          <a:p>
            <a:r>
              <a:rPr lang="en-IN" dirty="0" err="1" smtClean="0"/>
              <a:t>OpenCV</a:t>
            </a:r>
            <a:r>
              <a:rPr lang="en-IN" dirty="0" smtClean="0"/>
              <a:t> is a library of programming functions mainly aimed at real-time computer vision</a:t>
            </a:r>
          </a:p>
          <a:p>
            <a:r>
              <a:rPr lang="en-IN" dirty="0" err="1" smtClean="0"/>
              <a:t>TensorFlow</a:t>
            </a:r>
            <a:r>
              <a:rPr lang="en-IN" dirty="0" smtClean="0"/>
              <a:t> is an computational framework,</a:t>
            </a:r>
            <a:r>
              <a:rPr lang="en-IN" baseline="0" dirty="0" smtClean="0"/>
              <a:t> object detection </a:t>
            </a:r>
            <a:r>
              <a:rPr lang="en-IN" baseline="0" dirty="0" err="1" smtClean="0"/>
              <a:t>api</a:t>
            </a:r>
            <a:endParaRPr lang="en-IN" dirty="0" smtClean="0"/>
          </a:p>
          <a:p>
            <a:r>
              <a:rPr lang="en-I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high-level neural networks API, written in Python and capable of running on top of </a:t>
            </a:r>
            <a:r>
              <a:rPr lang="en-I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CNTK, or </a:t>
            </a:r>
            <a:r>
              <a:rPr lang="en-I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TheanoThe</a:t>
            </a:r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is an open-source web application that allows you to create and share documents that contain live code, equations, visualizations and narrative 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832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if the program is predicting that some image is a bird, it will have high values in the activation maps that represent high level features like wings or a beak, </a:t>
            </a:r>
            <a:r>
              <a:rPr lang="en-IN" dirty="0" err="1" smtClean="0"/>
              <a:t>etc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52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Visible spectrum-based imaging approaches (conventional RGB)</a:t>
            </a:r>
          </a:p>
          <a:p>
            <a:r>
              <a:rPr lang="en-IN" dirty="0" smtClean="0"/>
              <a:t>Simultaneous Localization and Mapping (SLAM) technique to estimate real-time positions and orientations of the robot </a:t>
            </a:r>
            <a:endParaRPr lang="en-I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photogrammetry-based approach</a:t>
            </a:r>
            <a:endParaRPr lang="en-IN" dirty="0" smtClean="0"/>
          </a:p>
          <a:p>
            <a:r>
              <a:rPr lang="en-IN" dirty="0" smtClean="0"/>
              <a:t>Deep Thermal Imaging: </a:t>
            </a:r>
          </a:p>
          <a:p>
            <a:r>
              <a:rPr lang="en-IN" dirty="0" smtClean="0"/>
              <a:t>	Proximate Material Type Recognition in the Wild through Deep Learning of Spatial Surface Temperature Patterns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25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36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Concatenation</a:t>
            </a:r>
            <a:r>
              <a:rPr lang="en-IN" baseline="0" dirty="0" smtClean="0"/>
              <a:t> – skip connection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333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71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rate</a:t>
            </a:r>
            <a:r>
              <a:rPr lang="en-US" baseline="0" dirty="0" smtClean="0"/>
              <a:t> reduction: 3 epochs</a:t>
            </a:r>
          </a:p>
          <a:p>
            <a:r>
              <a:rPr lang="en-US" baseline="0" dirty="0" smtClean="0"/>
              <a:t>Early stopping: 10 epochs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34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layers </a:t>
            </a:r>
            <a:r>
              <a:rPr lang="en-US" dirty="0" err="1" smtClean="0"/>
              <a:t>freezed</a:t>
            </a:r>
            <a:endParaRPr lang="en-US" dirty="0" smtClean="0"/>
          </a:p>
          <a:p>
            <a:r>
              <a:rPr lang="en-US" dirty="0" smtClean="0"/>
              <a:t>Train</a:t>
            </a:r>
            <a:r>
              <a:rPr lang="en-US" baseline="0" dirty="0" smtClean="0"/>
              <a:t> = </a:t>
            </a:r>
            <a:r>
              <a:rPr lang="en-US" dirty="0" smtClean="0"/>
              <a:t>277 batches, 554 batches</a:t>
            </a:r>
          </a:p>
          <a:p>
            <a:r>
              <a:rPr lang="en-US" dirty="0" smtClean="0"/>
              <a:t>Val = 59 batches,</a:t>
            </a:r>
            <a:r>
              <a:rPr lang="en-US" baseline="0" dirty="0" smtClean="0"/>
              <a:t> 119 batches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051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857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69DE7-9E20-4FAA-9D4E-A12102C9798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57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04363A0-8550-4F54-9B58-EE12376062CC}" type="datetime1">
              <a:rPr lang="en-IN" smtClean="0"/>
              <a:t>27-06-19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60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65DD-B41F-42A7-AB96-DF5A18D16818}" type="datetime1">
              <a:rPr lang="en-IN" smtClean="0"/>
              <a:t>27-06-19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2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8C52-0C56-4D26-8CCF-502CF2501731}" type="datetime1">
              <a:rPr lang="en-IN" smtClean="0"/>
              <a:t>27-06-19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91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8CCD-E653-4D1B-990A-D446B665352C}" type="datetime1">
              <a:rPr lang="en-IN" smtClean="0"/>
              <a:t>27-06-19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10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0280B4-8E64-447A-8BB6-C8D6EC12B4FE}" type="datetime1">
              <a:rPr lang="en-IN" smtClean="0"/>
              <a:t>27-06-19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17056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8277-A775-416E-89E8-600D8CBFE7CD}" type="datetime1">
              <a:rPr lang="en-IN" smtClean="0"/>
              <a:t>27-06-19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8492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DB-8A1F-4262-970D-D52519917213}" type="datetime1">
              <a:rPr lang="en-IN" smtClean="0"/>
              <a:t>27-06-19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298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A1B8A-9D99-4010-B894-48E4446CF5BA}" type="datetime1">
              <a:rPr lang="en-IN" smtClean="0"/>
              <a:t>27-06-19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63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A40E-6C70-4DF0-9C65-4698AA27B056}" type="datetime1">
              <a:rPr lang="en-IN" smtClean="0"/>
              <a:t>27-06-19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6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7295E4-41D9-4D97-A863-0D42373B2216}" type="datetime1">
              <a:rPr lang="en-IN" smtClean="0"/>
              <a:t>27-06-19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84476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43BE7F-7FD9-4BFC-924B-BAC793FBC5DE}" type="datetime1">
              <a:rPr lang="en-IN" smtClean="0"/>
              <a:t>27-06-19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571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DC9911D-DC83-41E1-842A-317D433C91DA}" type="datetime1">
              <a:rPr lang="en-IN" smtClean="0"/>
              <a:t>27-06-19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IN" smtClean="0"/>
              <a:t>Master's Thesis Project Stage 1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C799D6-C1C6-458A-BCA2-E2230D545D49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910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3" Type="http://schemas.openxmlformats.org/officeDocument/2006/relationships/audio" Target="../media/audio1.wav"/><Relationship Id="rId7" Type="http://schemas.openxmlformats.org/officeDocument/2006/relationships/image" Target="../media/image32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7.png"/><Relationship Id="rId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yolo-v3-object-detection-53fb7d3bfe6b" TargetMode="External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se.gov.uk/statistics" TargetMode="External"/><Relationship Id="rId4" Type="http://schemas.openxmlformats.org/officeDocument/2006/relationships/hyperlink" Target="https://www.hsimagazine.com/article/head-protection-8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ctivation-functions-neural-networks-1cbd9f8d91d6" TargetMode="External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github.io/convolutionalnetworks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8.PNG"/><Relationship Id="rId10" Type="http://schemas.microsoft.com/office/2007/relationships/diagramDrawing" Target="../diagrams/drawing1.xml"/><Relationship Id="rId4" Type="http://schemas.openxmlformats.org/officeDocument/2006/relationships/image" Target="../media/image57.PNG"/><Relationship Id="rId9" Type="http://schemas.openxmlformats.org/officeDocument/2006/relationships/diagramColors" Target="../diagrams/colors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5160" y="1194561"/>
            <a:ext cx="9721676" cy="2098226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3600" b="1" cap="none" dirty="0" smtClean="0">
                <a:latin typeface="Centaur" panose="02030504050205020304" pitchFamily="18" charset="0"/>
                <a:cs typeface="Times New Roman" panose="02020603050405020304" pitchFamily="18" charset="0"/>
              </a:rPr>
              <a:t>Object Detection of PPE used on Construction Site using YOLOv3 and Transfer Learning</a:t>
            </a:r>
            <a:endParaRPr lang="en-IN" sz="3600" b="1" cap="none" dirty="0">
              <a:latin typeface="Centaur" panose="020305040502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163" y="4820884"/>
            <a:ext cx="6831673" cy="905661"/>
          </a:xfrm>
        </p:spPr>
        <p:txBody>
          <a:bodyPr>
            <a:normAutofit/>
          </a:bodyPr>
          <a:lstStyle/>
          <a:p>
            <a:r>
              <a:rPr lang="en-IN" sz="2200" dirty="0" smtClean="0">
                <a:latin typeface="Centaur" panose="020305040502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r>
              <a:rPr lang="en-IN" sz="2400" b="1" dirty="0" smtClean="0">
                <a:latin typeface="Centaur" panose="02030504050205020304" pitchFamily="18" charset="0"/>
                <a:cs typeface="Times New Roman" panose="02020603050405020304" pitchFamily="18" charset="0"/>
              </a:rPr>
              <a:t>Prof. Venkata Santosh Kumar Delhi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80163" y="3188021"/>
            <a:ext cx="6831673" cy="14092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600" dirty="0" smtClean="0">
                <a:latin typeface="Centaur" panose="02030504050205020304" pitchFamily="18" charset="0"/>
                <a:cs typeface="Times New Roman" panose="02020603050405020304" pitchFamily="18" charset="0"/>
              </a:rPr>
              <a:t>By</a:t>
            </a:r>
          </a:p>
          <a:p>
            <a:endParaRPr lang="en-IN" sz="2200" dirty="0" smtClean="0">
              <a:latin typeface="Centaur" panose="020305040502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 smtClean="0">
                <a:latin typeface="Centaur" panose="02030504050205020304" pitchFamily="18" charset="0"/>
                <a:cs typeface="Times New Roman" panose="02020603050405020304" pitchFamily="18" charset="0"/>
              </a:rPr>
              <a:t>Sankarlal R</a:t>
            </a:r>
          </a:p>
          <a:p>
            <a:r>
              <a:rPr lang="en-IN" sz="2800" dirty="0" smtClean="0">
                <a:latin typeface="Centaur" panose="02030504050205020304" pitchFamily="18" charset="0"/>
                <a:cs typeface="Times New Roman" panose="02020603050405020304" pitchFamily="18" charset="0"/>
              </a:rPr>
              <a:t>(Roll No. 173040063)</a:t>
            </a:r>
          </a:p>
          <a:p>
            <a:endParaRPr lang="en-IN" sz="2800" dirty="0" smtClean="0">
              <a:latin typeface="Centaur" panose="020305040502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1" y="594722"/>
            <a:ext cx="12191999" cy="743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err="1" smtClean="0">
                <a:latin typeface="Centaur" panose="02030504050205020304" pitchFamily="18" charset="0"/>
                <a:cs typeface="Times New Roman" panose="02020603050405020304" pitchFamily="18" charset="0"/>
              </a:rPr>
              <a:t>M.Tech</a:t>
            </a:r>
            <a:r>
              <a:rPr lang="en-IN" sz="2400" dirty="0" smtClean="0">
                <a:latin typeface="Centaur" panose="02030504050205020304" pitchFamily="18" charset="0"/>
                <a:cs typeface="Times New Roman" panose="02020603050405020304" pitchFamily="18" charset="0"/>
              </a:rPr>
              <a:t> Project </a:t>
            </a:r>
            <a:r>
              <a:rPr lang="en-IN" sz="2400" dirty="0" err="1" smtClean="0">
                <a:latin typeface="Centaur" panose="02030504050205020304" pitchFamily="18" charset="0"/>
                <a:cs typeface="Times New Roman" panose="02020603050405020304" pitchFamily="18" charset="0"/>
              </a:rPr>
              <a:t>Presentaion</a:t>
            </a:r>
            <a:r>
              <a:rPr lang="en-IN" sz="2400" dirty="0" smtClean="0">
                <a:latin typeface="Centaur" panose="020305040502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dirty="0" smtClean="0">
                <a:latin typeface="Centaur" panose="02030504050205020304" pitchFamily="18" charset="0"/>
                <a:cs typeface="Times New Roman" panose="02020603050405020304" pitchFamily="18" charset="0"/>
              </a:rPr>
              <a:t>on</a:t>
            </a:r>
            <a:endParaRPr lang="en-IN" sz="2400" dirty="0">
              <a:latin typeface="Centaur" panose="020305040502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9" y="162708"/>
            <a:ext cx="1503371" cy="1470258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2680163" y="5865358"/>
            <a:ext cx="6831673" cy="992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dirty="0" smtClean="0">
                <a:latin typeface="Centaur" panose="02030504050205020304" pitchFamily="18" charset="0"/>
              </a:rPr>
              <a:t>Construction Technology and Management</a:t>
            </a:r>
          </a:p>
          <a:p>
            <a:r>
              <a:rPr lang="en-IN" sz="2200" dirty="0" smtClean="0">
                <a:latin typeface="Centaur" panose="02030504050205020304" pitchFamily="18" charset="0"/>
              </a:rPr>
              <a:t>Department of Civil Engineering</a:t>
            </a:r>
          </a:p>
          <a:p>
            <a:r>
              <a:rPr lang="en-IN" sz="2200" dirty="0" smtClean="0">
                <a:latin typeface="Centaur" panose="02030504050205020304" pitchFamily="18" charset="0"/>
              </a:rPr>
              <a:t>IIT Bombay</a:t>
            </a:r>
          </a:p>
          <a:p>
            <a:endParaRPr lang="en-IN" sz="2200" dirty="0" smtClean="0">
              <a:latin typeface="Centaur" panose="02030504050205020304" pitchFamily="18" charset="0"/>
            </a:endParaRPr>
          </a:p>
          <a:p>
            <a:endParaRPr lang="en-IN" sz="2200" b="1" dirty="0">
              <a:latin typeface="Centaur" panose="020305040502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72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/>
      <p:bldP spid="7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YOLOv3</a:t>
            </a:r>
            <a:endParaRPr lang="en-IN" sz="4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10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1048042" y="1230923"/>
            <a:ext cx="4042117" cy="3581400"/>
          </a:xfrm>
          <a:noFill/>
        </p:spPr>
        <p:txBody>
          <a:bodyPr>
            <a:normAutofit/>
          </a:bodyPr>
          <a:lstStyle/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 convolutional layers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Darknet-53 used as feature extractor 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done in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scales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Multi-label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151"/>
          <a:stretch/>
        </p:blipFill>
        <p:spPr>
          <a:xfrm>
            <a:off x="4914957" y="572651"/>
            <a:ext cx="7172325" cy="58281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8043" y="6568733"/>
            <a:ext cx="5573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www.cyberailab.com/home/a-closer-look-at-yolov3 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25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11</a:t>
            </a:fld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7560" y="6581001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https://blog.acolyer.org/2017/02/27/understanding-generalisation-and-transfer-learning-in-deep-neural-networks/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55" y="1811285"/>
            <a:ext cx="9928170" cy="4614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206731" y="1075641"/>
            <a:ext cx="101138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Stores knowledge gained while solving one problem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Apply it to a different but related problem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40715" y="2379119"/>
            <a:ext cx="1490313" cy="1477328"/>
          </a:xfrm>
          <a:prstGeom prst="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Person</a:t>
            </a:r>
          </a:p>
          <a:p>
            <a:pPr algn="ctr"/>
            <a:r>
              <a:rPr lang="en-IN" b="1" dirty="0" smtClean="0"/>
              <a:t>Car</a:t>
            </a:r>
          </a:p>
          <a:p>
            <a:pPr algn="ctr"/>
            <a:r>
              <a:rPr lang="en-IN" b="1" dirty="0" smtClean="0"/>
              <a:t>Bag</a:t>
            </a:r>
          </a:p>
          <a:p>
            <a:pPr algn="ctr"/>
            <a:r>
              <a:rPr lang="en-IN" b="1" dirty="0" smtClean="0"/>
              <a:t>Dog</a:t>
            </a:r>
          </a:p>
          <a:p>
            <a:pPr algn="ctr"/>
            <a:r>
              <a:rPr lang="en-IN" b="1" dirty="0" smtClean="0"/>
              <a:t>Cat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25725" y="4371748"/>
            <a:ext cx="1490313" cy="1477328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Person</a:t>
            </a:r>
          </a:p>
          <a:p>
            <a:pPr algn="ctr"/>
            <a:r>
              <a:rPr lang="en-IN" b="1" dirty="0" smtClean="0"/>
              <a:t>Hardhat</a:t>
            </a:r>
          </a:p>
          <a:p>
            <a:pPr algn="ctr"/>
            <a:r>
              <a:rPr lang="en-IN" b="1" dirty="0" smtClean="0"/>
              <a:t>Jacket</a:t>
            </a:r>
          </a:p>
          <a:p>
            <a:pPr algn="ctr"/>
            <a:endParaRPr lang="en-IN" b="1" dirty="0" smtClean="0"/>
          </a:p>
          <a:p>
            <a:pPr algn="ctr"/>
            <a:endParaRPr lang="en-IN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67560" y="6389779"/>
            <a:ext cx="5573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Andrew N G (2016)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Modifications</a:t>
            </a:r>
            <a:endParaRPr lang="en-IN" sz="4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12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1048042" y="1230922"/>
            <a:ext cx="9421837" cy="5222463"/>
          </a:xfrm>
          <a:noFill/>
        </p:spPr>
        <p:txBody>
          <a:bodyPr>
            <a:normAutofit/>
          </a:bodyPr>
          <a:lstStyle/>
          <a:p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Train-Validation split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introduced to training model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code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to save trained models and checkpoints in a folder with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folder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Modifications in evaluation code : </a:t>
            </a:r>
          </a:p>
          <a:p>
            <a:pPr lvl="1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processing of all images in a folder and save output in same folder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Alarm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added if predicted class is NOTSAFE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saving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predicted class is NOTSAFE  </a:t>
            </a:r>
          </a:p>
          <a:p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code introduced to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report</a:t>
            </a:r>
          </a:p>
        </p:txBody>
      </p:sp>
    </p:spTree>
    <p:extLst>
      <p:ext uri="{BB962C8B-B14F-4D97-AF65-F5344CB8AC3E}">
        <p14:creationId xmlns:p14="http://schemas.microsoft.com/office/powerpoint/2010/main" val="9335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Preparation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2" y="1169962"/>
            <a:ext cx="5185117" cy="2076158"/>
          </a:xfrm>
          <a:noFill/>
        </p:spPr>
        <p:txBody>
          <a:bodyPr>
            <a:normAutofit lnSpcReduction="10000"/>
          </a:bodyPr>
          <a:lstStyle/>
          <a:p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Manual Collection</a:t>
            </a:r>
          </a:p>
          <a:p>
            <a:pPr lvl="2"/>
            <a:r>
              <a:rPr lang="en-IN" sz="200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Videos of Construction activity taken from site, converted to images by frame capture </a:t>
            </a:r>
          </a:p>
          <a:p>
            <a:pPr lvl="2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collected: </a:t>
            </a:r>
            <a:r>
              <a:rPr lang="en-I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000" i="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13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/>
          <p:cNvSpPr txBox="1">
            <a:spLocks/>
          </p:cNvSpPr>
          <p:nvPr/>
        </p:nvSpPr>
        <p:spPr>
          <a:xfrm>
            <a:off x="6461758" y="1180946"/>
            <a:ext cx="5242561" cy="20438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7552" lvl="1" indent="-457200">
              <a:buFont typeface="+mj-lt"/>
              <a:buAutoNum type="arabicPeriod" startAt="2"/>
            </a:pP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</a:t>
            </a:r>
            <a:endParaRPr lang="en-IN" sz="22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web search &amp; downloading of images </a:t>
            </a:r>
          </a:p>
          <a:p>
            <a:pPr lvl="2"/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collected : </a:t>
            </a:r>
            <a:r>
              <a:rPr lang="en-I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1500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1048042" y="3246120"/>
            <a:ext cx="5703278" cy="33280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Images collected: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1760</a:t>
            </a:r>
          </a:p>
          <a:p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  <a:p>
            <a:pPr lvl="1"/>
            <a:r>
              <a:rPr lang="en-IN" sz="220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Augmentations </a:t>
            </a:r>
          </a:p>
          <a:p>
            <a:pPr lvl="2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flipping</a:t>
            </a:r>
          </a:p>
          <a:p>
            <a:pPr lvl="2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degree clockwise rotation </a:t>
            </a:r>
          </a:p>
          <a:p>
            <a:pPr lvl="2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 degree anticlockwise rotation</a:t>
            </a:r>
          </a:p>
          <a:p>
            <a:pPr lvl="1"/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Dataset has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2509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75" y="3785586"/>
            <a:ext cx="1699016" cy="1130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75" y="3785586"/>
            <a:ext cx="1721168" cy="11453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75" y="5118460"/>
            <a:ext cx="1715856" cy="1141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75" y="5114925"/>
            <a:ext cx="1721168" cy="11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Preparation </a:t>
            </a:r>
            <a:endParaRPr lang="en-IN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14619" y="1276642"/>
            <a:ext cx="10431194" cy="4926037"/>
          </a:xfrm>
          <a:noFill/>
        </p:spPr>
        <p:txBody>
          <a:bodyPr>
            <a:normAutofit/>
          </a:bodyPr>
          <a:lstStyle/>
          <a:p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Labelling </a:t>
            </a:r>
          </a:p>
          <a:p>
            <a:pPr lvl="1"/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IN" sz="2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labelImg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-master</a:t>
            </a:r>
          </a:p>
          <a:p>
            <a:endParaRPr lang="en-I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Validation &amp; Test </a:t>
            </a:r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14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84" y="2271199"/>
            <a:ext cx="3815616" cy="2511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53" y="2271199"/>
            <a:ext cx="3771250" cy="2511208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584101"/>
              </p:ext>
            </p:extLst>
          </p:nvPr>
        </p:nvGraphicFramePr>
        <p:xfrm>
          <a:off x="4227090" y="5410199"/>
          <a:ext cx="471224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1005">
                  <a:extLst>
                    <a:ext uri="{9D8B030D-6E8A-4147-A177-3AD203B41FA5}">
                      <a16:colId xmlns:a16="http://schemas.microsoft.com/office/drawing/2014/main" val="1490141255"/>
                    </a:ext>
                  </a:extLst>
                </a:gridCol>
                <a:gridCol w="786701">
                  <a:extLst>
                    <a:ext uri="{9D8B030D-6E8A-4147-A177-3AD203B41FA5}">
                      <a16:colId xmlns:a16="http://schemas.microsoft.com/office/drawing/2014/main" val="4156053592"/>
                    </a:ext>
                  </a:extLst>
                </a:gridCol>
                <a:gridCol w="1288225">
                  <a:extLst>
                    <a:ext uri="{9D8B030D-6E8A-4147-A177-3AD203B41FA5}">
                      <a16:colId xmlns:a16="http://schemas.microsoft.com/office/drawing/2014/main" val="1848997344"/>
                    </a:ext>
                  </a:extLst>
                </a:gridCol>
                <a:gridCol w="946315">
                  <a:extLst>
                    <a:ext uri="{9D8B030D-6E8A-4147-A177-3AD203B41FA5}">
                      <a16:colId xmlns:a16="http://schemas.microsoft.com/office/drawing/2014/main" val="3489144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0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Images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2217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710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8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3" y="1230922"/>
            <a:ext cx="10431194" cy="5337517"/>
          </a:xfrm>
          <a:noFill/>
        </p:spPr>
        <p:txBody>
          <a:bodyPr>
            <a:normAutofit/>
          </a:bodyPr>
          <a:lstStyle/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 file created by combining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&amp; weights file </a:t>
            </a:r>
          </a:p>
          <a:p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Adam optimizer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initial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0.001 </a:t>
            </a:r>
          </a:p>
          <a:p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reduction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a factor of 0.1 if validation loss stops improving</a:t>
            </a:r>
          </a:p>
          <a:p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stopping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stops training when validation loss stops improving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15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/>
          <p:cNvSpPr txBox="1">
            <a:spLocks/>
          </p:cNvSpPr>
          <p:nvPr/>
        </p:nvSpPr>
        <p:spPr>
          <a:xfrm>
            <a:off x="2734019" y="2057840"/>
            <a:ext cx="2027167" cy="18896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NOTSAFE</a:t>
            </a:r>
          </a:p>
          <a:p>
            <a:r>
              <a:rPr lang="en-IN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NoHardhat</a:t>
            </a:r>
            <a:endParaRPr lang="en-IN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NoJacket</a:t>
            </a:r>
            <a:endParaRPr lang="en-IN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</a:t>
            </a:r>
          </a:p>
          <a:p>
            <a:pPr lvl="1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Left Brace 1"/>
          <p:cNvSpPr/>
          <p:nvPr/>
        </p:nvSpPr>
        <p:spPr>
          <a:xfrm>
            <a:off x="2606040" y="2002680"/>
            <a:ext cx="214631" cy="1874666"/>
          </a:xfrm>
          <a:prstGeom prst="leftBrac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16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74258"/>
              </p:ext>
            </p:extLst>
          </p:nvPr>
        </p:nvGraphicFramePr>
        <p:xfrm>
          <a:off x="1329531" y="1450745"/>
          <a:ext cx="9950767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4767">
                  <a:extLst>
                    <a:ext uri="{9D8B030D-6E8A-4147-A177-3AD203B41FA5}">
                      <a16:colId xmlns:a16="http://schemas.microsoft.com/office/drawing/2014/main" val="27395876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792458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293396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48752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 1</a:t>
                      </a:r>
                      <a:endParaRPr lang="en-US" sz="20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 2</a:t>
                      </a:r>
                      <a:endParaRPr lang="en-US" sz="20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 3</a:t>
                      </a:r>
                      <a:endParaRPr lang="en-US" sz="20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80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r>
                        <a:rPr lang="en-US" sz="20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epochs </a:t>
                      </a:r>
                    </a:p>
                    <a:p>
                      <a:pPr algn="ctr"/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(before / after unfreezing all layers)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/ 500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/ 50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/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30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Size</a:t>
                      </a:r>
                    </a:p>
                    <a:p>
                      <a:pPr algn="ctr"/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(before / after unfreezing all layers)</a:t>
                      </a:r>
                      <a:endPara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/ 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/ 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5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 at which training stopped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14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taken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9d</a:t>
                      </a:r>
                      <a:r>
                        <a:rPr lang="en-US" sz="20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 55m 20s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11h 51m 45s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 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5h 8m 7s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42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Loss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6486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21.88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703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Loss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21.88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12.87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12.06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570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5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17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00" y="1117933"/>
            <a:ext cx="7157920" cy="55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0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Model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18</a:t>
            </a:fld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5379605" y="2252043"/>
            <a:ext cx="2438400" cy="64917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94845" y="2978219"/>
            <a:ext cx="2453640" cy="734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02465" y="3811258"/>
            <a:ext cx="2438400" cy="9528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Drawing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b="12555"/>
          <a:stretch/>
        </p:blipFill>
        <p:spPr>
          <a:xfrm>
            <a:off x="718180" y="3978767"/>
            <a:ext cx="1243125" cy="929101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5029085" y="1911428"/>
            <a:ext cx="3185160" cy="3300652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7567"/>
          <a:stretch/>
        </p:blipFill>
        <p:spPr>
          <a:xfrm>
            <a:off x="780978" y="2098968"/>
            <a:ext cx="1117531" cy="1318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40" y="2901221"/>
            <a:ext cx="2086677" cy="11724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853" y="2178990"/>
            <a:ext cx="2730457" cy="15336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853" y="214551"/>
            <a:ext cx="2716944" cy="1808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4239" y="3863969"/>
            <a:ext cx="2677684" cy="16846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893403" y="5178303"/>
            <a:ext cx="111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3608" y="5669300"/>
            <a:ext cx="380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Predictions saved to Images Folder itself / new video file created with bounding boxes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86977" y="5348551"/>
            <a:ext cx="150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YOLOv3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40323" y="4087648"/>
            <a:ext cx="2083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/ Frames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961305" y="3326202"/>
            <a:ext cx="442350" cy="33477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23939" y="3366021"/>
            <a:ext cx="455035" cy="2949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8253556" y="3345408"/>
            <a:ext cx="523979" cy="31556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ket 13"/>
          <p:cNvSpPr/>
          <p:nvPr/>
        </p:nvSpPr>
        <p:spPr>
          <a:xfrm>
            <a:off x="1776589" y="2022757"/>
            <a:ext cx="173200" cy="2865246"/>
          </a:xfrm>
          <a:prstGeom prst="rightBracket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/>
          <p:cNvSpPr/>
          <p:nvPr/>
        </p:nvSpPr>
        <p:spPr>
          <a:xfrm>
            <a:off x="8788680" y="121921"/>
            <a:ext cx="244414" cy="5547379"/>
          </a:xfrm>
          <a:prstGeom prst="leftBracket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9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31" grpId="0" animBg="1"/>
      <p:bldP spid="23" grpId="0"/>
      <p:bldP spid="25" grpId="0"/>
      <p:bldP spid="45" grpId="0"/>
      <p:bldP spid="46" grpId="0"/>
      <p:bldP spid="3" grpId="0" animBg="1"/>
      <p:bldP spid="22" grpId="0" animBg="1"/>
      <p:bldP spid="26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Model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19</a:t>
            </a:fld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82" y="1686326"/>
            <a:ext cx="2878442" cy="1554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448" y="1384170"/>
            <a:ext cx="2710366" cy="1385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8" t="12453" r="29442" b="58864"/>
          <a:stretch/>
        </p:blipFill>
        <p:spPr>
          <a:xfrm>
            <a:off x="5271224" y="4162573"/>
            <a:ext cx="1967924" cy="14309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7114" y="3492736"/>
            <a:ext cx="2535331" cy="3316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0514" y="5105322"/>
            <a:ext cx="2427579" cy="15242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Group 29"/>
          <p:cNvGrpSpPr/>
          <p:nvPr/>
        </p:nvGrpSpPr>
        <p:grpSpPr>
          <a:xfrm>
            <a:off x="7582639" y="412917"/>
            <a:ext cx="1831723" cy="837607"/>
            <a:chOff x="8792449" y="714709"/>
            <a:chExt cx="1831723" cy="83760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92449" y="714709"/>
              <a:ext cx="1637759" cy="8376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8792449" y="720523"/>
              <a:ext cx="1831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 code to generate report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655" y="3047266"/>
            <a:ext cx="2451547" cy="1376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655" y="1206761"/>
            <a:ext cx="2451547" cy="1631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655" y="4588132"/>
            <a:ext cx="2469386" cy="15535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367685" y="6305633"/>
            <a:ext cx="156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65134" y="3365558"/>
            <a:ext cx="401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2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NOTSAFE predictions saved to date-wise folder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27917" y="2820011"/>
            <a:ext cx="400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Date-wise Report of UNSAFE predictions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 rot="5400000">
            <a:off x="8084664" y="1404426"/>
            <a:ext cx="484677" cy="231913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rved Down Arrow 4"/>
          <p:cNvSpPr/>
          <p:nvPr/>
        </p:nvSpPr>
        <p:spPr>
          <a:xfrm rot="20675384">
            <a:off x="3168019" y="2533394"/>
            <a:ext cx="3201401" cy="464864"/>
          </a:xfrm>
          <a:prstGeom prst="curved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Down Arrow 22"/>
          <p:cNvSpPr/>
          <p:nvPr/>
        </p:nvSpPr>
        <p:spPr>
          <a:xfrm rot="21182642">
            <a:off x="6340717" y="1859879"/>
            <a:ext cx="3565171" cy="524758"/>
          </a:xfrm>
          <a:prstGeom prst="curved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432771" y="3931787"/>
            <a:ext cx="149085" cy="198253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89" y="3823731"/>
            <a:ext cx="523890" cy="443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371945" y="4266803"/>
            <a:ext cx="194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Triggers Alarm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5 sec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3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eep-01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/>
      <p:bldP spid="35" grpId="0"/>
      <p:bldP spid="4" grpId="0" animBg="1"/>
      <p:bldP spid="5" grpId="0" animBg="1"/>
      <p:bldP spid="23" grpId="0" animBg="1"/>
      <p:bldP spid="6" grpId="0" animBg="1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  <a:endParaRPr lang="en-IN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3" y="1230923"/>
            <a:ext cx="10431194" cy="3581400"/>
          </a:xfrm>
          <a:noFill/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that works on enabling computers to </a:t>
            </a:r>
            <a:r>
              <a:rPr lang="en-I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visually sense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world around them in the </a:t>
            </a: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way that human vision does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oncerned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I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extraction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useful information from a single image or a sequence of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2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166152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0115" y="6608802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I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https://www.shutterstock.com/video/clip-33521560-autonomous-driverless-car-computer-vision-object-detection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5"/>
          <a:stretch/>
        </p:blipFill>
        <p:spPr>
          <a:xfrm>
            <a:off x="1586618" y="3140425"/>
            <a:ext cx="9354043" cy="2922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33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3" y="1230923"/>
            <a:ext cx="10431194" cy="5406360"/>
          </a:xfrm>
          <a:noFill/>
        </p:spPr>
        <p:txBody>
          <a:bodyPr>
            <a:normAutofit/>
          </a:bodyPr>
          <a:lstStyle/>
          <a:p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measuring Parameters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Correctness of class prediction</a:t>
            </a:r>
          </a:p>
          <a:p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a </a:t>
            </a:r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prediction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model, how likely is to be correct 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a </a:t>
            </a:r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will the model detect it correctly</a:t>
            </a:r>
          </a:p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F1 score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Harmonic mean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precision and recall</a:t>
            </a: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20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/>
          <p:cNvSpPr txBox="1">
            <a:spLocks/>
          </p:cNvSpPr>
          <p:nvPr/>
        </p:nvSpPr>
        <p:spPr>
          <a:xfrm>
            <a:off x="6276930" y="1521943"/>
            <a:ext cx="1921129" cy="18291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i="1" dirty="0" smtClean="0"/>
              <a:t>Accuracy</a:t>
            </a:r>
          </a:p>
          <a:p>
            <a:r>
              <a:rPr lang="en-IN" sz="2200" i="1" dirty="0" smtClean="0"/>
              <a:t>Precision</a:t>
            </a:r>
          </a:p>
          <a:p>
            <a:r>
              <a:rPr lang="en-IN" sz="2200" i="1" dirty="0" smtClean="0"/>
              <a:t>Recall</a:t>
            </a:r>
          </a:p>
          <a:p>
            <a:r>
              <a:rPr lang="en-IN" sz="2200" i="1" dirty="0" smtClean="0"/>
              <a:t>F1 score </a:t>
            </a:r>
            <a:endParaRPr lang="en-IN" sz="2200" i="1" dirty="0"/>
          </a:p>
        </p:txBody>
      </p:sp>
      <p:sp>
        <p:nvSpPr>
          <p:cNvPr id="10" name="Left Brace 9"/>
          <p:cNvSpPr/>
          <p:nvPr/>
        </p:nvSpPr>
        <p:spPr>
          <a:xfrm>
            <a:off x="6062299" y="1521943"/>
            <a:ext cx="214631" cy="1874666"/>
          </a:xfrm>
          <a:prstGeom prst="leftBrac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8"/>
          <p:cNvSpPr txBox="1">
            <a:spLocks/>
          </p:cNvSpPr>
          <p:nvPr/>
        </p:nvSpPr>
        <p:spPr>
          <a:xfrm>
            <a:off x="1048043" y="1230923"/>
            <a:ext cx="10431194" cy="54063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taken for prediction:</a:t>
            </a:r>
          </a:p>
          <a:p>
            <a:pPr lvl="1"/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: </a:t>
            </a:r>
            <a:r>
              <a:rPr lang="en-IN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4-6 s</a:t>
            </a:r>
          </a:p>
          <a:p>
            <a:pPr lvl="1"/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frame rate: 2 FPS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021303"/>
              </p:ext>
            </p:extLst>
          </p:nvPr>
        </p:nvGraphicFramePr>
        <p:xfrm>
          <a:off x="2067218" y="1885646"/>
          <a:ext cx="808262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812">
                  <a:extLst>
                    <a:ext uri="{9D8B030D-6E8A-4147-A177-3AD203B41FA5}">
                      <a16:colId xmlns:a16="http://schemas.microsoft.com/office/drawing/2014/main" val="1604514227"/>
                    </a:ext>
                  </a:extLst>
                </a:gridCol>
                <a:gridCol w="2498598">
                  <a:extLst>
                    <a:ext uri="{9D8B030D-6E8A-4147-A177-3AD203B41FA5}">
                      <a16:colId xmlns:a16="http://schemas.microsoft.com/office/drawing/2014/main" val="295234221"/>
                    </a:ext>
                  </a:extLst>
                </a:gridCol>
                <a:gridCol w="1750695">
                  <a:extLst>
                    <a:ext uri="{9D8B030D-6E8A-4147-A177-3AD203B41FA5}">
                      <a16:colId xmlns:a16="http://schemas.microsoft.com/office/drawing/2014/main" val="2145389592"/>
                    </a:ext>
                  </a:extLst>
                </a:gridCol>
                <a:gridCol w="1785517">
                  <a:extLst>
                    <a:ext uri="{9D8B030D-6E8A-4147-A177-3AD203B41FA5}">
                      <a16:colId xmlns:a16="http://schemas.microsoft.com/office/drawing/2014/main" val="1090980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Dataset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Dataset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Dataset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4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53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Avg. Precision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32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Avg. Recall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475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Avg. F1 score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52911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21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91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68" y="1294737"/>
            <a:ext cx="9260114" cy="52088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53" y="1331201"/>
            <a:ext cx="9361280" cy="526572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22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68" y="1294737"/>
            <a:ext cx="9260114" cy="5216966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68" y="1358279"/>
            <a:ext cx="9337195" cy="5238642"/>
          </a:xfrm>
        </p:spPr>
      </p:pic>
    </p:spTree>
    <p:extLst>
      <p:ext uri="{BB962C8B-B14F-4D97-AF65-F5344CB8AC3E}">
        <p14:creationId xmlns:p14="http://schemas.microsoft.com/office/powerpoint/2010/main" val="42539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23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put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4645" y="1146957"/>
            <a:ext cx="9102725" cy="5119856"/>
          </a:xfrm>
        </p:spPr>
      </p:pic>
    </p:spTree>
    <p:extLst>
      <p:ext uri="{BB962C8B-B14F-4D97-AF65-F5344CB8AC3E}">
        <p14:creationId xmlns:p14="http://schemas.microsoft.com/office/powerpoint/2010/main" val="23057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62" y="3262850"/>
            <a:ext cx="3045758" cy="2025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95" y="3262851"/>
            <a:ext cx="3045758" cy="202542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3" y="1230923"/>
            <a:ext cx="10431194" cy="3581400"/>
          </a:xfrm>
          <a:noFill/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gets saved after detecting each NOTSAFE class in single image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 standing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behind reinforcement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bars not identified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Interprets  blue / white cap as hardhat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24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48965"/>
          <a:stretch/>
        </p:blipFill>
        <p:spPr>
          <a:xfrm>
            <a:off x="1724841" y="2548889"/>
            <a:ext cx="3661251" cy="4029520"/>
          </a:xfrm>
          <a:prstGeom prst="rect">
            <a:avLst/>
          </a:prstGeom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1918925" y="2742116"/>
            <a:ext cx="1752600" cy="25461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005" y="2237046"/>
            <a:ext cx="5959329" cy="3919914"/>
          </a:xfrm>
          <a:prstGeom prst="rect">
            <a:avLst/>
          </a:prstGeom>
          <a:ln>
            <a:noFill/>
          </a:ln>
        </p:spPr>
      </p:pic>
      <p:sp>
        <p:nvSpPr>
          <p:cNvPr id="13" name="Rounded Rectangle 12"/>
          <p:cNvSpPr/>
          <p:nvPr/>
        </p:nvSpPr>
        <p:spPr>
          <a:xfrm>
            <a:off x="6111240" y="2377440"/>
            <a:ext cx="1447800" cy="3596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4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25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8043" y="1295400"/>
            <a:ext cx="9601200" cy="490728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has a Final Loss of 12.06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has an Accuracy of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Average F1 score of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the test data set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is predicting with an Accuracy of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Average F1 score of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data set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on commercial basis for safety precautions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loss and Accuracy can be improved by training with more images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80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2" y="1230922"/>
            <a:ext cx="11143957" cy="5627078"/>
          </a:xfrm>
          <a:noFill/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Joseph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Redmon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Ali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Farhadi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YOLOv3: An Incremental Improvement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2018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Joseph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Redmon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Ali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Farhadi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YOLO9000: Better, Faster, Stronger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2016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Joseph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Redmon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Santosh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Divvala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Ross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Girshick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Ali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Farhadi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Only Look Once: Unified, Real-Time Object Detection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2016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YOLO: Real-Time Object Detection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https://pjreddie.com/darknet/yolo/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Accessed on 23 October 2018, 9:00 hrs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new in YOLO v3?, 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https://towardsdatascience.com/yolo-v3-object-detection-53fb7d3bfe6b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Accessed on 23 October 2018, 10:00 hrs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Ian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Goodfellow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Aaron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Courville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MIT Press, 2016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Matthew D.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Zeiler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Rob Fergus, “</a:t>
            </a:r>
            <a:r>
              <a:rPr lang="en-IN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and Understanding Convolutional Networks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2013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Karanbir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Chahal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Kuntal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Dey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survey of Modern Object Detection Literature using Deep Learning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2018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Cynthia L Roth</a:t>
            </a:r>
            <a:r>
              <a:rPr lang="en-IN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Health and Safety: Hard Hats Guide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https://www.hsimagazine.com/article/head-protection-82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2011, Accessed on 18 October 2018, 16:00 hrs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safety statistics 2016/17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http://www.hse.gov.uk/statistics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Accessed on 24 October 2018, 16:00 hrs 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Ilya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Sutskever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Geoffrey E Hinton, “</a:t>
            </a:r>
            <a:r>
              <a:rPr lang="en-IN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Classification with Deep Convolutional Neural Networks”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26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31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3" y="1150073"/>
            <a:ext cx="11143957" cy="5627078"/>
          </a:xfrm>
          <a:noFill/>
        </p:spPr>
        <p:txBody>
          <a:bodyPr>
            <a:normAutofit fontScale="70000" lnSpcReduction="20000"/>
          </a:bodyPr>
          <a:lstStyle/>
          <a:p>
            <a:pPr marL="514350" lvl="0" indent="-514350">
              <a:buFont typeface="+mj-lt"/>
              <a:buAutoNum type="arabicPeriod" startAt="12"/>
            </a:pP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 Sharif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Razavian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Hossein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Azizpour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Josephine Sullivan, and Stefan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Carlsson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“CNN Features off-the-shelf: an Astounding Baseline for Recognition”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2014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12"/>
            </a:pP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Olga </a:t>
            </a:r>
            <a:r>
              <a:rPr lang="en-IN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Russakovsky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-IN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“ImageNet Large Scale Visual Recognition Challenge”, 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endParaRPr lang="en-US" sz="2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12"/>
            </a:pP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 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Wan, Matthew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Zeiler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Sixin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Yann Le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Rob Fergus, </a:t>
            </a:r>
            <a:r>
              <a:rPr lang="en-IN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“Regularization of Neural Networks using </a:t>
            </a:r>
            <a:r>
              <a:rPr lang="en-IN" sz="2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DropConnect</a:t>
            </a:r>
            <a:r>
              <a:rPr lang="en-IN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30th International Conference on Machine Learning, 2013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12"/>
            </a:pP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PASCAL2 Network of Excellence, Pascal VOC, </a:t>
            </a:r>
            <a:r>
              <a:rPr lang="en-IN" sz="27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http://host.robots.ox.ac.uk/pascal/VOC/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Accessed: 10-10-2018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12"/>
            </a:pP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A.Y. Ng, </a:t>
            </a:r>
            <a:r>
              <a:rPr lang="en-IN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“Feature selection, l1 vs l2 regularization, and rotational invariance”, 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Proceedings of the twenty-first international conference on Machine learning, 2004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12"/>
            </a:pP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Twan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van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Laarhoven</a:t>
            </a:r>
            <a:r>
              <a:rPr lang="en-IN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“L2 Regularization versus Batch and Weight Normalization”, 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12"/>
            </a:pP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Nitish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Srivastava, Geoffrey E. Hinton, Alex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Ilya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Sutskever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Ruslan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Salakhutdinov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“Dropout: a simple way to prevent neural networks from overfitting”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Journal of Machine Learning Research, 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  <a:p>
            <a:pPr marL="514350" lvl="0" indent="-514350">
              <a:buFont typeface="+mj-lt"/>
              <a:buAutoNum type="arabicPeriod" startAt="12"/>
            </a:pP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Functions: Neural Networks, Sigmoid,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Leaky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explained, </a:t>
            </a:r>
            <a:r>
              <a:rPr lang="en-IN" sz="27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https://towardsdatascience.com/activation-functions-neural-networks-1cbd9f8d91d6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Accessed: 10-10-2018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12"/>
            </a:pP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Andrej </a:t>
            </a:r>
            <a:r>
              <a:rPr lang="en-IN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Karpathy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CS231n Convolutional Neural Networks for Visual Recognition. </a:t>
            </a:r>
            <a:r>
              <a:rPr lang="en-IN" sz="27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http://cs231n.github.io/convolutionalnetworks/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Accessed: </a:t>
            </a:r>
            <a:r>
              <a:rPr lang="en-IN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1-10-2018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Andrew Ng, “</a:t>
            </a:r>
            <a:r>
              <a:rPr lang="en-IN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on Deep Learning Specialization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Deeplearning.ai, Coursera 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65898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27</a:t>
            </a:fld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8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28412" y="2792419"/>
            <a:ext cx="4786859" cy="1485900"/>
          </a:xfrm>
          <a:ln>
            <a:noFill/>
          </a:ln>
        </p:spPr>
        <p:txBody>
          <a:bodyPr>
            <a:noAutofit/>
          </a:bodyPr>
          <a:lstStyle/>
          <a:p>
            <a:r>
              <a:rPr lang="en-IN" sz="5400" b="1" dirty="0" smtClean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Thank You !</a:t>
            </a:r>
            <a:endParaRPr lang="en-IN" sz="5400" b="1" dirty="0">
              <a:solidFill>
                <a:schemeClr val="tx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08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52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10431194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in Construction Management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3" y="1230922"/>
            <a:ext cx="10431194" cy="5627077"/>
          </a:xfrm>
          <a:noFill/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requirements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collecting information at a construction site using computer-vision technology are to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workers</a:t>
            </a:r>
          </a:p>
          <a:p>
            <a:pPr lvl="1"/>
            <a:r>
              <a:rPr lang="en-IN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equipment</a:t>
            </a:r>
          </a:p>
          <a:p>
            <a:pPr lvl="1"/>
            <a:r>
              <a:rPr lang="en-IN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</a:t>
            </a:r>
            <a:r>
              <a:rPr lang="en-I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image </a:t>
            </a:r>
            <a:r>
              <a:rPr lang="en-IN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has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attracted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attention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it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provide visual information over a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area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low cost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to use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3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70" y="3765834"/>
            <a:ext cx="8243139" cy="281516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667560" y="6581001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https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://medium.com/reconstruct-inc/what-ai-can-do-for-progress-monitoring-b47526fece5f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48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Block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789" y="1721972"/>
            <a:ext cx="7563701" cy="3668395"/>
          </a:xfr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30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96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214114"/>
            <a:ext cx="9601200" cy="71552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Neural Network works ?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31</a:t>
            </a:fld>
            <a:endParaRPr lang="en-IN" dirty="0"/>
          </a:p>
        </p:txBody>
      </p:sp>
      <p:sp>
        <p:nvSpPr>
          <p:cNvPr id="5" name="Flowchart: Connector 4"/>
          <p:cNvSpPr/>
          <p:nvPr/>
        </p:nvSpPr>
        <p:spPr>
          <a:xfrm>
            <a:off x="1717049" y="2855328"/>
            <a:ext cx="868680" cy="838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3957329" y="2855328"/>
            <a:ext cx="868680" cy="838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6197609" y="2855328"/>
            <a:ext cx="868680" cy="838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6"/>
            <a:endCxn id="6" idx="2"/>
          </p:cNvCxnSpPr>
          <p:nvPr/>
        </p:nvCxnSpPr>
        <p:spPr>
          <a:xfrm>
            <a:off x="2585729" y="3274428"/>
            <a:ext cx="137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826009" y="3274428"/>
            <a:ext cx="137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14970" y="3782196"/>
            <a:ext cx="147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=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2338" y="3043595"/>
            <a:ext cx="2606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,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=A2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472736" y="775313"/>
                <a:ext cx="2881377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True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W, B : Weight &amp; Bias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: Activation function</a:t>
                </a: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736" y="775313"/>
                <a:ext cx="2881377" cy="1877437"/>
              </a:xfrm>
              <a:prstGeom prst="rect">
                <a:avLst/>
              </a:prstGeom>
              <a:blipFill>
                <a:blip r:embed="rId2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>
            <a:off x="3533873" y="1209616"/>
            <a:ext cx="1860731" cy="37963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flipH="1">
            <a:off x="3616062" y="5972158"/>
            <a:ext cx="1860731" cy="3796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374216" y="1837355"/>
                <a:ext cx="2344421" cy="96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Z1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B1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 = g(Z1)</a:t>
                </a:r>
                <a:endParaRPr lang="en-US" sz="20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216" y="1837355"/>
                <a:ext cx="2344421" cy="960328"/>
              </a:xfrm>
              <a:prstGeom prst="rect">
                <a:avLst/>
              </a:prstGeom>
              <a:blipFill>
                <a:blip r:embed="rId3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18637" y="1863417"/>
                <a:ext cx="2344421" cy="96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B2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0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A2 = g(Z2)</a:t>
                </a:r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637" y="1863417"/>
                <a:ext cx="2344421" cy="960328"/>
              </a:xfrm>
              <a:prstGeom prst="rect">
                <a:avLst/>
              </a:prstGeom>
              <a:blipFill>
                <a:blip r:embed="rId4"/>
                <a:stretch>
                  <a:fillRect b="-10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206849" y="856099"/>
            <a:ext cx="2369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Pass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4514" y="6245546"/>
            <a:ext cx="3001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 Propagation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37477" y="3557384"/>
                <a:ext cx="388868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 regression Loss, </a:t>
                </a:r>
              </a:p>
              <a:p>
                <a:r>
                  <a:rPr lang="en-US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= -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log Y + 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)log (1-Y)) </a:t>
                </a:r>
                <a:endParaRPr lang="en-US" sz="20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477" y="3557384"/>
                <a:ext cx="3888681" cy="707886"/>
              </a:xfrm>
              <a:prstGeom prst="rect">
                <a:avLst/>
              </a:prstGeom>
              <a:blipFill>
                <a:blip r:embed="rId5"/>
                <a:stretch>
                  <a:fillRect l="-156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76488" y="3607542"/>
                <a:ext cx="2344421" cy="2318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dW2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2)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dB2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2)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W2 : = W2 – dW2</a:t>
                </a:r>
                <a:endParaRPr lang="en-US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: = B2 – dB2</a:t>
                </a:r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488" y="3607542"/>
                <a:ext cx="2344421" cy="2318007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67388" y="3607469"/>
                <a:ext cx="2344421" cy="2373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dW1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1)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dB1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W1 : = W1 – dW1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= B1 – dB1</a:t>
                </a:r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388" y="3607469"/>
                <a:ext cx="2344421" cy="2373342"/>
              </a:xfrm>
              <a:prstGeom prst="rect">
                <a:avLst/>
              </a:prstGeom>
              <a:blipFill>
                <a:blip r:embed="rId7"/>
                <a:stretch>
                  <a:fillRect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7920909" y="4937700"/>
            <a:ext cx="33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optimization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85974" y="2262520"/>
            <a:ext cx="2454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activation, </a:t>
            </a:r>
          </a:p>
          <a:p>
            <a:pPr algn="ctr">
              <a:lnSpc>
                <a:spcPct val="150000"/>
              </a:lnSpc>
            </a:pP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= max (0,Z)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60256"/>
            <a:ext cx="9601200" cy="14859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Algorithm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63040" y="1203206"/>
                <a:ext cx="10622280" cy="5250180"/>
              </a:xfrm>
            </p:spPr>
            <p:txBody>
              <a:bodyPr>
                <a:noAutofit/>
              </a:bodyPr>
              <a:lstStyle/>
              <a:p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Decides how weight gets updated</a:t>
                </a:r>
              </a:p>
              <a:p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Descent: </a:t>
                </a:r>
                <a:r>
                  <a:rPr lang="en-I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:= w – </a:t>
                </a:r>
                <a:r>
                  <a:rPr lang="el-GR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:r>
                  <a:rPr lang="el-GR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US" sz="2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rate</a:t>
                </a:r>
                <a:endParaRPr lang="en-IN" sz="22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Adam optimizer combines Gradient Descent with Momentum &amp; RMS prop algorithms</a:t>
                </a:r>
              </a:p>
              <a:p>
                <a:endParaRPr lang="en-I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Momentum: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I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sub>
                    </m:sSub>
                  </m:oMath>
                </a14:m>
                <a:r>
                  <a:rPr lang="en-IN" sz="2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IN" sz="220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dw</a:t>
                </a:r>
                <a:endParaRPr lang="en-IN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 prop: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sub>
                    </m:sSub>
                  </m:oMath>
                </a14:m>
                <a:r>
                  <a:rPr lang="en-I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Adam: 		</a:t>
                </a:r>
                <a:r>
                  <a:rPr lang="en-I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:= w – </a:t>
                </a:r>
                <a:r>
                  <a:rPr lang="el-GR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𝑑𝑤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𝑐𝑜𝑟𝑟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𝑑𝑤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𝑐𝑜𝑟𝑟</m:t>
                                </m:r>
                              </m:sup>
                            </m:sSubSup>
                          </m:e>
                        </m:ra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lang="el-G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</m:den>
                    </m:f>
                  </m:oMath>
                </a14:m>
                <a:endParaRPr lang="en-I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𝑐𝑜𝑟𝑟</m:t>
                        </m:r>
                      </m:sup>
                    </m:sSubSup>
                  </m:oMath>
                </a14:m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rgbClr val="191B0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191B0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i="1">
                            <a:solidFill>
                              <a:srgbClr val="191B0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191B0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𝑐𝑜𝑟𝑟</m:t>
                        </m:r>
                      </m:sup>
                    </m:sSubSup>
                  </m:oMath>
                </a14:m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bias corrected values</a:t>
                </a:r>
              </a:p>
              <a:p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Bias correction: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𝑐𝑜𝑟𝑟</m:t>
                        </m:r>
                      </m:sup>
                    </m:sSubSup>
                  </m:oMath>
                </a14:m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𝑑𝑤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 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r>
                  <a:rPr lang="en-IN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is the epoch number</a:t>
                </a:r>
              </a:p>
              <a:p>
                <a:pPr marL="2359152" lvl="5" indent="0">
                  <a:buNone/>
                </a:pPr>
                <a:r>
                  <a:rPr lang="en-US" sz="2200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𝑐𝑜𝑟𝑟</m:t>
                        </m:r>
                      </m:sup>
                    </m:sSubSup>
                  </m:oMath>
                </a14:m>
                <a:r>
                  <a:rPr lang="en-I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𝑑𝑤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 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 is the epoch number</a:t>
                </a:r>
              </a:p>
              <a:p>
                <a:endParaRPr lang="en-I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3040" y="1203206"/>
                <a:ext cx="10622280" cy="5250180"/>
              </a:xfrm>
              <a:blipFill>
                <a:blip r:embed="rId2"/>
                <a:stretch>
                  <a:fillRect l="-631" t="-1044" b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32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12480" y="3934976"/>
                <a:ext cx="14782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=0.99</m:t>
                      </m:r>
                    </m:oMath>
                  </m:oMathPara>
                </a14:m>
                <a:endParaRPr lang="en-US" sz="2000" b="0" i="0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=0.999</m:t>
                      </m:r>
                    </m:oMath>
                  </m:oMathPara>
                </a14:m>
                <a:endParaRPr lang="en-US" sz="2000" dirty="0" smtClean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</m:oMath>
                </a14:m>
                <a:r>
                  <a:rPr lang="en-US" sz="2000" dirty="0" smtClean="0"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sz="2000" dirty="0" smtClean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80" y="3934976"/>
                <a:ext cx="1478280" cy="1015663"/>
              </a:xfrm>
              <a:prstGeom prst="rect">
                <a:avLst/>
              </a:prstGeom>
              <a:blipFill>
                <a:blip r:embed="rId3"/>
                <a:stretch>
                  <a:fillRect l="-1646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7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 – Val – Test split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356059"/>
              </p:ext>
            </p:extLst>
          </p:nvPr>
        </p:nvGraphicFramePr>
        <p:xfrm>
          <a:off x="1203960" y="1828800"/>
          <a:ext cx="10180320" cy="35000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0299">
                  <a:extLst>
                    <a:ext uri="{9D8B030D-6E8A-4147-A177-3AD203B41FA5}">
                      <a16:colId xmlns:a16="http://schemas.microsoft.com/office/drawing/2014/main" val="3465470151"/>
                    </a:ext>
                  </a:extLst>
                </a:gridCol>
                <a:gridCol w="2038307">
                  <a:extLst>
                    <a:ext uri="{9D8B030D-6E8A-4147-A177-3AD203B41FA5}">
                      <a16:colId xmlns:a16="http://schemas.microsoft.com/office/drawing/2014/main" val="3152054279"/>
                    </a:ext>
                  </a:extLst>
                </a:gridCol>
                <a:gridCol w="1850072">
                  <a:extLst>
                    <a:ext uri="{9D8B030D-6E8A-4147-A177-3AD203B41FA5}">
                      <a16:colId xmlns:a16="http://schemas.microsoft.com/office/drawing/2014/main" val="2376374642"/>
                    </a:ext>
                  </a:extLst>
                </a:gridCol>
                <a:gridCol w="2788285">
                  <a:extLst>
                    <a:ext uri="{9D8B030D-6E8A-4147-A177-3AD203B41FA5}">
                      <a16:colId xmlns:a16="http://schemas.microsoft.com/office/drawing/2014/main" val="3986303662"/>
                    </a:ext>
                  </a:extLst>
                </a:gridCol>
                <a:gridCol w="1623357">
                  <a:extLst>
                    <a:ext uri="{9D8B030D-6E8A-4147-A177-3AD203B41FA5}">
                      <a16:colId xmlns:a16="http://schemas.microsoft.com/office/drawing/2014/main" val="1947652440"/>
                    </a:ext>
                  </a:extLst>
                </a:gridCol>
              </a:tblGrid>
              <a:tr h="65532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Set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Set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Set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980184"/>
                  </a:ext>
                </a:extLst>
              </a:tr>
              <a:tr h="54688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Images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2217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</a:t>
                      </a:r>
                      <a:endParaRPr lang="en-US" sz="24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087656"/>
                  </a:ext>
                </a:extLst>
              </a:tr>
              <a:tr h="54688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Points Per Class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NOTSAFE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882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US" sz="24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24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917631"/>
                  </a:ext>
                </a:extLst>
              </a:tr>
              <a:tr h="6044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NoHardhat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779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24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517446"/>
                  </a:ext>
                </a:extLst>
              </a:tr>
              <a:tr h="5943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NoJacket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970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24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127333"/>
                  </a:ext>
                </a:extLst>
              </a:tr>
              <a:tr h="5468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1040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7203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30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57" y="1097614"/>
            <a:ext cx="5919419" cy="563094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28710" y="1146957"/>
            <a:ext cx="5060657" cy="5193808"/>
          </a:xfrm>
          <a:noFill/>
        </p:spPr>
        <p:txBody>
          <a:bodyPr>
            <a:normAutofit lnSpcReduction="1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YOLO Object detection framed as a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Whole detection pipeline is a single network</a:t>
            </a:r>
          </a:p>
          <a:p>
            <a:pPr lvl="1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optimized end-to-end directly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detection performance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boxes at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scales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resolution spatial information on object locations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significant improvement in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detecting small objects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Extremely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Machine: </a:t>
            </a:r>
            <a:r>
              <a:rPr lang="en-I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Titan X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(GPU with 12 GB RAM)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YOLOv3 ?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34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69866" y="6581001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Joseph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Redmon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Ali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Farhadi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65388" y="5377511"/>
            <a:ext cx="5389648" cy="246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43" y="1146957"/>
            <a:ext cx="6241143" cy="39253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81029" y="3875314"/>
            <a:ext cx="2189247" cy="192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19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" y="106680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Message while training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t="66909" r="27572"/>
          <a:stretch/>
        </p:blipFill>
        <p:spPr>
          <a:xfrm>
            <a:off x="746760" y="849630"/>
            <a:ext cx="11445240" cy="31137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35</a:t>
            </a:fld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579120" y="3379470"/>
            <a:ext cx="1447800" cy="58388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87111" r="56000"/>
          <a:stretch/>
        </p:blipFill>
        <p:spPr>
          <a:xfrm>
            <a:off x="807720" y="4445892"/>
            <a:ext cx="11050974" cy="200749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46760" y="5043922"/>
            <a:ext cx="9921240" cy="1082557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0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300632"/>
              </p:ext>
            </p:extLst>
          </p:nvPr>
        </p:nvGraphicFramePr>
        <p:xfrm>
          <a:off x="1774906" y="1631186"/>
          <a:ext cx="6508034" cy="2788920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463469">
                  <a:extLst>
                    <a:ext uri="{9D8B030D-6E8A-4147-A177-3AD203B41FA5}">
                      <a16:colId xmlns:a16="http://schemas.microsoft.com/office/drawing/2014/main" val="589042839"/>
                    </a:ext>
                  </a:extLst>
                </a:gridCol>
                <a:gridCol w="1399222">
                  <a:extLst>
                    <a:ext uri="{9D8B030D-6E8A-4147-A177-3AD203B41FA5}">
                      <a16:colId xmlns:a16="http://schemas.microsoft.com/office/drawing/2014/main" val="1868117678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857740690"/>
                    </a:ext>
                  </a:extLst>
                </a:gridCol>
                <a:gridCol w="1329372">
                  <a:extLst>
                    <a:ext uri="{9D8B030D-6E8A-4147-A177-3AD203B41FA5}">
                      <a16:colId xmlns:a16="http://schemas.microsoft.com/office/drawing/2014/main" val="1874715552"/>
                    </a:ext>
                  </a:extLst>
                </a:gridCol>
                <a:gridCol w="1145222">
                  <a:extLst>
                    <a:ext uri="{9D8B030D-6E8A-4147-A177-3AD203B41FA5}">
                      <a16:colId xmlns:a16="http://schemas.microsoft.com/office/drawing/2014/main" val="2229655103"/>
                    </a:ext>
                  </a:extLst>
                </a:gridCol>
                <a:gridCol w="823914">
                  <a:extLst>
                    <a:ext uri="{9D8B030D-6E8A-4147-A177-3AD203B41FA5}">
                      <a16:colId xmlns:a16="http://schemas.microsoft.com/office/drawing/2014/main" val="4129605395"/>
                    </a:ext>
                  </a:extLst>
                </a:gridCol>
              </a:tblGrid>
              <a:tr h="365761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86546"/>
                  </a:ext>
                </a:extLst>
              </a:tr>
              <a:tr h="25336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NOTSAFE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NoHardhat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NoJacket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310508"/>
                  </a:ext>
                </a:extLst>
              </a:tr>
              <a:tr h="240665">
                <a:tc rowSpan="4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NOTSAFE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20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95106"/>
                  </a:ext>
                </a:extLst>
              </a:tr>
              <a:tr h="24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NoHartdhat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20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22598"/>
                  </a:ext>
                </a:extLst>
              </a:tr>
              <a:tr h="2406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NoJacket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20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516182"/>
                  </a:ext>
                </a:extLst>
              </a:tr>
              <a:tr h="227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sz="20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20917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36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09623" y="116952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(Test set)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9242" y="1721972"/>
            <a:ext cx="36127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 (TP)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Negative (TN)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(FP)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For NOTSAFE Class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 (FN)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For NOTSAFE Class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328432" y="2598926"/>
            <a:ext cx="2758440" cy="42672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464374" y="3117853"/>
            <a:ext cx="2347399" cy="34064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130040" y="3118246"/>
            <a:ext cx="384402" cy="126158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464374" y="3725249"/>
            <a:ext cx="2347399" cy="33686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68083" y="4653462"/>
                <a:ext cx="4480560" cy="153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𝑃𝑟𝑒𝑑𝑖𝑐𝑡𝑖𝑜𝑛𝑠</m:t>
                        </m:r>
                      </m:den>
                    </m:f>
                  </m:oMath>
                </a14:m>
                <a:endPara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083" y="4653462"/>
                <a:ext cx="4480560" cy="1532535"/>
              </a:xfrm>
              <a:prstGeom prst="rect">
                <a:avLst/>
              </a:prstGeom>
              <a:blipFill>
                <a:blip r:embed="rId2"/>
                <a:stretch>
                  <a:fillRect l="-1769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33823" y="4653462"/>
                <a:ext cx="4648200" cy="1533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 ∗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𝑝𝑟𝑒𝑐𝑖𝑠𝑜𝑛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∗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𝑝𝑟𝑒𝑐𝑖𝑠𝑖𝑜𝑛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en-US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823" y="4653462"/>
                <a:ext cx="4648200" cy="1533177"/>
              </a:xfrm>
              <a:prstGeom prst="rect">
                <a:avLst/>
              </a:prstGeom>
              <a:blipFill>
                <a:blip r:embed="rId3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55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18" y="2395054"/>
            <a:ext cx="2191019" cy="21910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18" y="71213"/>
            <a:ext cx="2191019" cy="2194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9" b="3065"/>
          <a:stretch/>
        </p:blipFill>
        <p:spPr>
          <a:xfrm>
            <a:off x="9288218" y="4678280"/>
            <a:ext cx="2191019" cy="217972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YOLO does object detection?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98853" y="1146957"/>
            <a:ext cx="7883977" cy="5336132"/>
          </a:xfrm>
          <a:noFill/>
        </p:spPr>
        <p:txBody>
          <a:bodyPr/>
          <a:lstStyle/>
          <a:p>
            <a:pPr lvl="1"/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37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48043" y="6483089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Joseph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Redmon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Santosh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Divvala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Ross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Girshick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Ali </a:t>
            </a:r>
            <a:r>
              <a:rPr lang="en-I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Farhadi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(2016)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06207521"/>
              </p:ext>
            </p:extLst>
          </p:nvPr>
        </p:nvGraphicFramePr>
        <p:xfrm>
          <a:off x="1673363" y="1440733"/>
          <a:ext cx="6759089" cy="4327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Down Arrow 9"/>
          <p:cNvSpPr/>
          <p:nvPr/>
        </p:nvSpPr>
        <p:spPr>
          <a:xfrm>
            <a:off x="10245111" y="2198487"/>
            <a:ext cx="378361" cy="22762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Down Arrow 14"/>
          <p:cNvSpPr/>
          <p:nvPr/>
        </p:nvSpPr>
        <p:spPr>
          <a:xfrm>
            <a:off x="10245110" y="4550613"/>
            <a:ext cx="378361" cy="22762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06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0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Transfer learning ?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2" y="1230923"/>
            <a:ext cx="4928867" cy="4720172"/>
          </a:xfrm>
          <a:noFill/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start. 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skill (before refining the model) on the source model is higher than it otherwise would be.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slope. 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of improvement of skill during training of the source model is steeper than it otherwise would be.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asymptote. 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converged skill of the trained model is better than it otherwise would be.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38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9584"/>
          <a:stretch/>
        </p:blipFill>
        <p:spPr>
          <a:xfrm>
            <a:off x="5976910" y="1189882"/>
            <a:ext cx="5502327" cy="44365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22666" y="1876063"/>
            <a:ext cx="1766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TL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83834" y="2569812"/>
            <a:ext cx="2368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TL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9866" y="6581001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https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://machinelearningmastery.com/transfer-learning-for-deep-learning//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7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641869" y="4110943"/>
            <a:ext cx="1783829" cy="53964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Configuration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2689" y="1062989"/>
            <a:ext cx="10431194" cy="5439700"/>
          </a:xfrm>
          <a:noFill/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lvl="1"/>
            <a:r>
              <a:rPr lang="en-IN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CPU: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Intel Core i7-4790@3.60GHz *8</a:t>
            </a:r>
          </a:p>
          <a:p>
            <a:pPr lvl="1"/>
            <a:r>
              <a:rPr lang="en-IN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GB 1600MHz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HD Graphics GPU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39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048043" y="4124372"/>
            <a:ext cx="1783829" cy="5396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Ubuntu 16.04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666271" y="2698905"/>
            <a:ext cx="1783829" cy="53964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5625" y="4775054"/>
            <a:ext cx="1783829" cy="53964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66271" y="3404924"/>
            <a:ext cx="1783829" cy="53964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5625" y="5576341"/>
            <a:ext cx="1783829" cy="53964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594095" y="5352298"/>
            <a:ext cx="1783829" cy="539646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594095" y="6115987"/>
            <a:ext cx="2347009" cy="539646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LabelImg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-master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3989" y="3714276"/>
            <a:ext cx="233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MV Boli" panose="02000500030200090000" pitchFamily="2" charset="0"/>
                <a:cs typeface="MV Boli" panose="02000500030200090000" pitchFamily="2" charset="0"/>
              </a:rPr>
              <a:t>Operating System</a:t>
            </a:r>
            <a:endParaRPr lang="en-IN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2916" y="2609865"/>
            <a:ext cx="4241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MV Boli" panose="02000500030200090000" pitchFamily="2" charset="0"/>
                <a:cs typeface="MV Boli" panose="02000500030200090000" pitchFamily="2" charset="0"/>
              </a:rPr>
              <a:t>Programming Language</a:t>
            </a:r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82916" y="3268847"/>
            <a:ext cx="4241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MV Boli" panose="02000500030200090000" pitchFamily="2" charset="0"/>
                <a:cs typeface="MV Boli" panose="02000500030200090000" pitchFamily="2" charset="0"/>
              </a:rPr>
              <a:t>Package Management System </a:t>
            </a:r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2916" y="3919332"/>
            <a:ext cx="459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MV Boli" panose="02000500030200090000" pitchFamily="2" charset="0"/>
                <a:cs typeface="MV Boli" panose="02000500030200090000" pitchFamily="2" charset="0"/>
              </a:rPr>
              <a:t>Computer Vision Library</a:t>
            </a:r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82916" y="4584556"/>
            <a:ext cx="4041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MV Boli" panose="02000500030200090000" pitchFamily="2" charset="0"/>
                <a:cs typeface="MV Boli" panose="02000500030200090000" pitchFamily="2" charset="0"/>
              </a:rPr>
              <a:t>Computational Framework </a:t>
            </a:r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18586" y="5481933"/>
            <a:ext cx="1987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MV Boli" panose="02000500030200090000" pitchFamily="2" charset="0"/>
                <a:cs typeface="MV Boli" panose="02000500030200090000" pitchFamily="2" charset="0"/>
              </a:rPr>
              <a:t>DL Framework</a:t>
            </a:r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96171" y="5806560"/>
            <a:ext cx="239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MV Boli" panose="02000500030200090000" pitchFamily="2" charset="0"/>
                <a:cs typeface="MV Boli" panose="02000500030200090000" pitchFamily="2" charset="0"/>
              </a:rPr>
              <a:t>Image Annotation Tool</a:t>
            </a:r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36315" y="5114645"/>
            <a:ext cx="2239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MV Boli" panose="02000500030200090000" pitchFamily="2" charset="0"/>
                <a:cs typeface="MV Boli" panose="02000500030200090000" pitchFamily="2" charset="0"/>
              </a:rPr>
              <a:t>Text Editor</a:t>
            </a:r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8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0" grpId="0" animBg="1"/>
      <p:bldP spid="12" grpId="0" animBg="1"/>
      <p:bldP spid="13" grpId="0" animBg="1"/>
      <p:bldP spid="16" grpId="0" animBg="1"/>
      <p:bldP spid="17" grpId="0" animBg="1"/>
      <p:bldP spid="19" grpId="0" animBg="1"/>
      <p:bldP spid="3" grpId="0"/>
      <p:bldP spid="4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10431194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Safety in Construction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50078" y="1289160"/>
            <a:ext cx="5670809" cy="5627077"/>
          </a:xfrm>
          <a:noFill/>
        </p:spPr>
        <p:txBody>
          <a:bodyPr>
            <a:normAutofit/>
          </a:bodyPr>
          <a:lstStyle/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per Occupational Safety and Health Administration (OSHA) report </a:t>
            </a:r>
          </a:p>
          <a:p>
            <a:pPr lvl="1"/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</a:t>
            </a:r>
            <a:r>
              <a:rPr lang="en-I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in 10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workers </a:t>
            </a:r>
            <a:r>
              <a:rPr lang="en-IN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injured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site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 year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Great Britain € 14.9 billion is the estimated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of injuries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ill health from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working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 </a:t>
            </a:r>
            <a:r>
              <a:rPr lang="en-I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(HSE statistics 2016/17)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4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8042" y="6591874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http://www.hse.gov.uk/statistics/overall/hssh1617.pdf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8042" y="6304002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Cynthia L Roth (2011)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8"/>
          <p:cNvSpPr txBox="1">
            <a:spLocks/>
          </p:cNvSpPr>
          <p:nvPr/>
        </p:nvSpPr>
        <p:spPr>
          <a:xfrm>
            <a:off x="1048041" y="4713953"/>
            <a:ext cx="10269316" cy="15900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current world scenario, it is infeasible for dedicated safety experts to visit each site </a:t>
            </a: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as computer vision engines can enhance and assure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safety standards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implementation </a:t>
            </a:r>
            <a:r>
              <a:rPr lang="en-IN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optimal cost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860" y="1289160"/>
            <a:ext cx="4858350" cy="32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Classifiers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3" y="1230923"/>
            <a:ext cx="10431194" cy="3581400"/>
          </a:xfrm>
          <a:noFill/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VGGNet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Inception)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Proposals: First predict which parts of the image contain interesting information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approaches, we need to run the classifier many times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40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24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3" y="1230923"/>
            <a:ext cx="10431194" cy="3581400"/>
          </a:xfrm>
          <a:noFill/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41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/>
          <p:cNvSpPr txBox="1">
            <a:spLocks/>
          </p:cNvSpPr>
          <p:nvPr/>
        </p:nvSpPr>
        <p:spPr>
          <a:xfrm>
            <a:off x="1048043" y="3991675"/>
            <a:ext cx="10431194" cy="3581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IN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427555" y="1990385"/>
          <a:ext cx="1874984" cy="1630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743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43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743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43"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15154" y="2958067"/>
            <a:ext cx="1787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FILTER: 2X2</a:t>
            </a:r>
          </a:p>
          <a:p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01232" y="2600445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496500" y="2666986"/>
            <a:ext cx="2424545" cy="340929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997984" y="2077201"/>
          <a:ext cx="1466559" cy="1286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968"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68"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68"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843857" y="2405761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Operator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72736" y="2382657"/>
            <a:ext cx="147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8005558" y="2095908"/>
          <a:ext cx="1466559" cy="1286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968"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6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6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3405698" y="1986683"/>
            <a:ext cx="929717" cy="828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urved Down Arrow 20"/>
          <p:cNvSpPr/>
          <p:nvPr/>
        </p:nvSpPr>
        <p:spPr>
          <a:xfrm>
            <a:off x="4089863" y="1212164"/>
            <a:ext cx="4204852" cy="817046"/>
          </a:xfrm>
          <a:prstGeom prst="curvedDown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17580" y="1051195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07311" y="2004105"/>
            <a:ext cx="929717" cy="8287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Curved Down Arrow 23"/>
          <p:cNvSpPr/>
          <p:nvPr/>
        </p:nvSpPr>
        <p:spPr>
          <a:xfrm>
            <a:off x="4606346" y="1184175"/>
            <a:ext cx="4204852" cy="911733"/>
          </a:xfrm>
          <a:prstGeom prst="curvedDown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9672" y="1028773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8004511" y="2088899"/>
          <a:ext cx="1466559" cy="1286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968"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6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6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3427555" y="4949637"/>
          <a:ext cx="1874984" cy="1630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743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43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743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43"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815154" y="5917319"/>
            <a:ext cx="1787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FILTER: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2X2</a:t>
            </a:r>
          </a:p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Stride: 2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5496500" y="5626238"/>
            <a:ext cx="2424545" cy="340929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7997984" y="5036453"/>
          <a:ext cx="1336516" cy="857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968">
                <a:tc>
                  <a:txBody>
                    <a:bodyPr/>
                    <a:lstStyle/>
                    <a:p>
                      <a:r>
                        <a:rPr lang="en-IN" dirty="0" smtClean="0"/>
                        <a:t>3.75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1.25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68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5586885" y="5395973"/>
            <a:ext cx="243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Operator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72736" y="5341909"/>
            <a:ext cx="147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000495" y="5039692"/>
          <a:ext cx="1318793" cy="857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5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968">
                <a:tc>
                  <a:txBody>
                    <a:bodyPr/>
                    <a:lstStyle/>
                    <a:p>
                      <a:r>
                        <a:rPr lang="en-IN" dirty="0" smtClean="0"/>
                        <a:t>3.75</a:t>
                      </a:r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6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3405698" y="4945935"/>
            <a:ext cx="929717" cy="828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Curved Down Arrow 34"/>
          <p:cNvSpPr/>
          <p:nvPr/>
        </p:nvSpPr>
        <p:spPr>
          <a:xfrm>
            <a:off x="3830040" y="4120986"/>
            <a:ext cx="4590059" cy="872361"/>
          </a:xfrm>
          <a:prstGeom prst="curvedDown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92311" y="3971633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65047" y="4926343"/>
            <a:ext cx="929717" cy="8287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Curved Down Arrow 37"/>
          <p:cNvSpPr/>
          <p:nvPr/>
        </p:nvSpPr>
        <p:spPr>
          <a:xfrm>
            <a:off x="4692314" y="4092274"/>
            <a:ext cx="4426286" cy="911733"/>
          </a:xfrm>
          <a:prstGeom prst="curvedDown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57205" y="3911414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7985284" y="5025793"/>
          <a:ext cx="1349216" cy="857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968">
                <a:tc>
                  <a:txBody>
                    <a:bodyPr/>
                    <a:lstStyle/>
                    <a:p>
                      <a:r>
                        <a:rPr lang="en-IN" dirty="0" smtClean="0"/>
                        <a:t>3.75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1.25</a:t>
                      </a:r>
                      <a:endParaRPr lang="en-IN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96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482112" y="5592534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9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6" grpId="0"/>
      <p:bldP spid="17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8" grpId="0"/>
      <p:bldP spid="29" grpId="0" animBg="1"/>
      <p:bldP spid="31" grpId="0"/>
      <p:bldP spid="32" grpId="0"/>
      <p:bldP spid="34" grpId="0" animBg="1"/>
      <p:bldP spid="35" grpId="0" animBg="1"/>
      <p:bldP spid="36" grpId="0"/>
      <p:bldP spid="37" grpId="0" animBg="1"/>
      <p:bldP spid="38" grpId="0" animBg="1"/>
      <p:bldP spid="39" grpId="0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813" y="1296179"/>
            <a:ext cx="3931624" cy="4796404"/>
          </a:xfr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42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7560" y="6581001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https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://medium.com/reconstruct-inc/what-ai-can-do-for-progress-monitoring-b47526fece5f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1048043" y="1635076"/>
            <a:ext cx="6383271" cy="481830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Neurons in a FC layer have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connections to all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activations in the previous layer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reasoning in the neural network is done here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what high level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most strongly correlate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particular class and has particular weights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we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products between the weights and the previous layer,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get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correct probabilities for the different classes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75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in Layers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43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/>
          <p:cNvSpPr txBox="1">
            <a:spLocks/>
          </p:cNvSpPr>
          <p:nvPr/>
        </p:nvSpPr>
        <p:spPr>
          <a:xfrm>
            <a:off x="1048043" y="1062989"/>
            <a:ext cx="10431194" cy="3581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layers learn to identify simple lines and shapes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layer is more complex which naturally follows from the non-linearity between layers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pattern for from all layers, 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complex patterns are constructed as we reach the top layers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CNN.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7"/>
          <a:stretch/>
        </p:blipFill>
        <p:spPr>
          <a:xfrm>
            <a:off x="3010250" y="2399892"/>
            <a:ext cx="7479336" cy="4401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667560" y="6581001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http://bmia.bmt.tue.nl/people/BRomeny/Courses/Taipei2017/index.html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484" y="6314886"/>
            <a:ext cx="5573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Andrew N G (2016)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8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60256"/>
            <a:ext cx="9601200" cy="1485900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 Maximal Suppression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84747"/>
            <a:ext cx="9601200" cy="3581400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 bounding boxes for one object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Box with highest confidence selected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remaining boxes, If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0.5, bounding box discarded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44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856915"/>
            <a:ext cx="4709099" cy="3604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8043" y="6581001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https://www.pyimagesearch.com/2016/11/07/intersection-over-union-iou-for-object-detection/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8043" y="6341348"/>
            <a:ext cx="5573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Andrew N G (2016)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2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  <a:endParaRPr lang="en-IN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3" y="1230922"/>
            <a:ext cx="6014085" cy="4758397"/>
          </a:xfrm>
          <a:noFill/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networks are implemented to identify hardhat &amp; Jacket as two objects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developed Model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a faster network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bounding box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drawn for a person predicting the person to be safe / unsafe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with a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instead of just detection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features considering old Models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NOTSAFE instances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date wise folders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 wise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generation</a:t>
            </a: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5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48042" y="6591874"/>
            <a:ext cx="8918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US" sz="1200" dirty="0"/>
              <a:t>https://</a:t>
            </a:r>
            <a:r>
              <a:rPr lang="en-US" sz="1200" dirty="0" smtClean="0"/>
              <a:t>www.youtube.com/watch?v=PvPzmHLi_i0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835" y="1132234"/>
            <a:ext cx="4067459" cy="2517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8" b="14928"/>
          <a:stretch/>
        </p:blipFill>
        <p:spPr>
          <a:xfrm>
            <a:off x="7340790" y="3773515"/>
            <a:ext cx="4263892" cy="25170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74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3" y="1230923"/>
            <a:ext cx="10431194" cy="2594317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Personal Protective Equipment (</a:t>
            </a:r>
            <a:r>
              <a:rPr lang="en-I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PPE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construction industry to ensure proper usage of PPE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</a:t>
            </a:r>
            <a:r>
              <a:rPr lang="en-I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by applying </a:t>
            </a:r>
            <a:r>
              <a:rPr lang="en-I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You Only Look Once (</a:t>
            </a:r>
            <a:r>
              <a:rPr lang="en-I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YOLOv3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algorithm </a:t>
            </a: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IN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date-wise report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Unsafe personnel found on site with image, date and timestamp.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6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14" y="3932699"/>
            <a:ext cx="3581400" cy="2014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6" y="3948519"/>
            <a:ext cx="3639645" cy="204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ight Arrow 3"/>
          <p:cNvSpPr/>
          <p:nvPr/>
        </p:nvSpPr>
        <p:spPr>
          <a:xfrm>
            <a:off x="4584179" y="4847385"/>
            <a:ext cx="356753" cy="34003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134820" y="4802151"/>
            <a:ext cx="356753" cy="34003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436412" y="4003696"/>
            <a:ext cx="2316540" cy="37093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431768" y="4511101"/>
            <a:ext cx="2301300" cy="544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59272" y="5191261"/>
            <a:ext cx="2293680" cy="7849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Drawing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104544" y="3825240"/>
            <a:ext cx="3003136" cy="2368872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86236" y="6277689"/>
            <a:ext cx="150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YOLOv3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09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eural networ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75"/>
          <a:stretch/>
        </p:blipFill>
        <p:spPr bwMode="auto">
          <a:xfrm>
            <a:off x="1067104" y="3899533"/>
            <a:ext cx="6274457" cy="2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2704651" y="4678467"/>
            <a:ext cx="618638" cy="890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42355" y="4005943"/>
            <a:ext cx="1790113" cy="224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05481" y="320039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7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05481" y="6304002"/>
            <a:ext cx="6124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</a:t>
            </a:r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www.free-powerpoint-templates-design.com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https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://homes.cs.washington.edu/~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bornholt/post/nnsmt.html</a:t>
            </a:r>
          </a:p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https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depositphotos.com/33233003/stock-photo-robot-is-resting-and- watching.html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93145" y="1635676"/>
            <a:ext cx="3783879" cy="2712338"/>
          </a:xfrm>
          <a:prstGeom prst="rect">
            <a:avLst/>
          </a:prstGeom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1048043" y="1170850"/>
            <a:ext cx="6465277" cy="6350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 based on the way brain 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778" l="9778" r="89778">
                        <a14:foregroundMark x1="51111" y1="18222" x2="51111" y2="18222"/>
                        <a14:foregroundMark x1="60444" y1="17333" x2="60444" y2="17333"/>
                        <a14:foregroundMark x1="52444" y1="16000" x2="52444" y2="16000"/>
                        <a14:foregroundMark x1="42667" y1="16444" x2="42667" y2="16444"/>
                        <a14:foregroundMark x1="44889" y1="16444" x2="44889" y2="16444"/>
                        <a14:foregroundMark x1="53333" y1="14667" x2="53333" y2="1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72" y="4987805"/>
            <a:ext cx="2143125" cy="2143125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7508259" y="4509241"/>
            <a:ext cx="1587149" cy="647791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cat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34308" t="12852" r="21916" b="6378"/>
          <a:stretch/>
        </p:blipFill>
        <p:spPr>
          <a:xfrm flipH="1">
            <a:off x="3693487" y="2107002"/>
            <a:ext cx="1146626" cy="1407887"/>
          </a:xfrm>
          <a:prstGeom prst="rect">
            <a:avLst/>
          </a:prstGeom>
        </p:spPr>
      </p:pic>
      <p:sp>
        <p:nvSpPr>
          <p:cNvPr id="17" name="Cloud Callout 16"/>
          <p:cNvSpPr/>
          <p:nvPr/>
        </p:nvSpPr>
        <p:spPr>
          <a:xfrm>
            <a:off x="8519346" y="1369063"/>
            <a:ext cx="2187335" cy="1219458"/>
          </a:xfrm>
          <a:prstGeom prst="cloudCallou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cat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853994" y="2112296"/>
            <a:ext cx="1409646" cy="50765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922837" y="2643353"/>
            <a:ext cx="1340803" cy="75224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/>
          <a:srcRect l="34308" t="12852" r="21916" b="6378"/>
          <a:stretch/>
        </p:blipFill>
        <p:spPr>
          <a:xfrm flipH="1">
            <a:off x="1374874" y="4245623"/>
            <a:ext cx="1325074" cy="16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05481" y="320039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48043" y="1230922"/>
            <a:ext cx="10431194" cy="6250533"/>
          </a:xfrm>
          <a:noFill/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commonly applied to analyse visual imagery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CNN consists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an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well as multiple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hidden layers of a CNN typically consist of </a:t>
            </a:r>
          </a:p>
          <a:p>
            <a:pPr lvl="1"/>
            <a:r>
              <a:rPr lang="en-I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</a:p>
          <a:p>
            <a:pPr lvl="1"/>
            <a:r>
              <a:rPr lang="en-I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layers</a:t>
            </a:r>
          </a:p>
          <a:p>
            <a:pPr lvl="1"/>
            <a:r>
              <a:rPr lang="en-I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</a:t>
            </a:r>
            <a:r>
              <a:rPr lang="en-IN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8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32" y="2127114"/>
            <a:ext cx="8979015" cy="2832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5906081" y="6581001"/>
            <a:ext cx="5573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https://sushscience.wordpress.com/2016/12/04/understanding-alexnet/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2545" y="2030132"/>
            <a:ext cx="762000" cy="3026779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2402778" y="2032232"/>
            <a:ext cx="7866637" cy="3026779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254388" y="2022591"/>
            <a:ext cx="619937" cy="3026779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906081" y="6363946"/>
            <a:ext cx="5573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D.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Zeiler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Rob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Fergus (2013)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3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8043" y="404007"/>
            <a:ext cx="9601200" cy="1485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99D6-C1C6-458A-BCA2-E2230D545D49}" type="slidenum">
              <a:rPr lang="en-IN" smtClean="0"/>
              <a:t>9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48043" y="1062989"/>
            <a:ext cx="10431194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10970"/>
              </p:ext>
            </p:extLst>
          </p:nvPr>
        </p:nvGraphicFramePr>
        <p:xfrm>
          <a:off x="1965116" y="3120260"/>
          <a:ext cx="1980360" cy="2205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0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7590"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9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59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59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90"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59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40447"/>
              </p:ext>
            </p:extLst>
          </p:nvPr>
        </p:nvGraphicFramePr>
        <p:xfrm>
          <a:off x="5308740" y="3614441"/>
          <a:ext cx="1342770" cy="12171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7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-1</a:t>
                      </a:r>
                      <a:endParaRPr lang="en-IN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-1</a:t>
                      </a:r>
                      <a:endParaRPr lang="en-IN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2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-1</a:t>
                      </a:r>
                      <a:endParaRPr lang="en-IN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67560" y="6581001"/>
            <a:ext cx="76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https://slideplayer.com/slide/6242102/</a:t>
            </a:r>
            <a:endParaRPr lang="en-I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7973" y="4886210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4701" y="3869087"/>
            <a:ext cx="130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183453" y="3945959"/>
            <a:ext cx="978408" cy="484632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58957" y="5336749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71626" y="5136694"/>
            <a:ext cx="147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65116" y="3120260"/>
            <a:ext cx="990180" cy="11027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253382" y="3107222"/>
            <a:ext cx="1013068" cy="112620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29426"/>
              </p:ext>
            </p:extLst>
          </p:nvPr>
        </p:nvGraphicFramePr>
        <p:xfrm>
          <a:off x="8753673" y="3499476"/>
          <a:ext cx="2012695" cy="1606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732">
                <a:tc>
                  <a:txBody>
                    <a:bodyPr/>
                    <a:lstStyle/>
                    <a:p>
                      <a:r>
                        <a:rPr lang="en-IN" dirty="0" smtClean="0"/>
                        <a:t>-5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-4</a:t>
                      </a:r>
                      <a:endParaRPr lang="en-I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3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73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3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994462"/>
              </p:ext>
            </p:extLst>
          </p:nvPr>
        </p:nvGraphicFramePr>
        <p:xfrm>
          <a:off x="8766733" y="3496432"/>
          <a:ext cx="2012695" cy="1606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732">
                <a:tc>
                  <a:txBody>
                    <a:bodyPr/>
                    <a:lstStyle/>
                    <a:p>
                      <a:r>
                        <a:rPr lang="en-IN" dirty="0" smtClean="0"/>
                        <a:t>-5</a:t>
                      </a:r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3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73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3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153202" y="2183129"/>
            <a:ext cx="259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3*1 +</a:t>
            </a:r>
            <a:r>
              <a:rPr lang="en-IN" dirty="0"/>
              <a:t> 0*0 + 1*-1 </a:t>
            </a:r>
            <a:r>
              <a:rPr lang="en-IN" dirty="0" smtClean="0"/>
              <a:t>+</a:t>
            </a:r>
          </a:p>
          <a:p>
            <a:r>
              <a:rPr lang="en-IN" dirty="0" smtClean="0"/>
              <a:t>1*1 </a:t>
            </a:r>
            <a:r>
              <a:rPr lang="en-IN" dirty="0"/>
              <a:t>+ 5*0 + 8*-1 </a:t>
            </a:r>
            <a:r>
              <a:rPr lang="en-IN" dirty="0" smtClean="0"/>
              <a:t>+ </a:t>
            </a:r>
          </a:p>
          <a:p>
            <a:r>
              <a:rPr lang="en-IN" dirty="0" smtClean="0"/>
              <a:t>2*1 + 7*0 + 2*-1  =  </a:t>
            </a:r>
            <a:r>
              <a:rPr lang="en-IN" b="1" dirty="0" smtClean="0"/>
              <a:t>-5</a:t>
            </a:r>
            <a:endParaRPr lang="en-IN" b="1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9351"/>
              </p:ext>
            </p:extLst>
          </p:nvPr>
        </p:nvGraphicFramePr>
        <p:xfrm>
          <a:off x="8772652" y="3487392"/>
          <a:ext cx="2012695" cy="1606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73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-5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-4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3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73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732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-16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urved Down Arrow 8"/>
          <p:cNvSpPr/>
          <p:nvPr/>
        </p:nvSpPr>
        <p:spPr>
          <a:xfrm rot="21051350">
            <a:off x="2229257" y="2373326"/>
            <a:ext cx="3947711" cy="435444"/>
          </a:xfrm>
          <a:prstGeom prst="curvedDown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 rot="18729337">
            <a:off x="5003617" y="2738112"/>
            <a:ext cx="1204953" cy="494754"/>
          </a:xfrm>
          <a:prstGeom prst="curvedDown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Curved Down Arrow 12"/>
          <p:cNvSpPr/>
          <p:nvPr/>
        </p:nvSpPr>
        <p:spPr>
          <a:xfrm rot="3460665">
            <a:off x="8616069" y="2967491"/>
            <a:ext cx="898136" cy="414370"/>
          </a:xfrm>
          <a:prstGeom prst="curvedDown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53201" y="2164825"/>
            <a:ext cx="259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  <a:r>
              <a:rPr lang="en-IN" dirty="0" smtClean="0"/>
              <a:t>*1 +</a:t>
            </a:r>
            <a:r>
              <a:rPr lang="en-IN" dirty="0"/>
              <a:t> </a:t>
            </a:r>
            <a:r>
              <a:rPr lang="en-IN" dirty="0" smtClean="0"/>
              <a:t>1*0 </a:t>
            </a:r>
            <a:r>
              <a:rPr lang="en-IN" dirty="0"/>
              <a:t>+ </a:t>
            </a:r>
            <a:r>
              <a:rPr lang="en-IN" dirty="0" smtClean="0"/>
              <a:t>2*-</a:t>
            </a:r>
            <a:r>
              <a:rPr lang="en-IN" dirty="0"/>
              <a:t>1 </a:t>
            </a:r>
            <a:r>
              <a:rPr lang="en-IN" dirty="0" smtClean="0"/>
              <a:t>+</a:t>
            </a:r>
          </a:p>
          <a:p>
            <a:r>
              <a:rPr lang="en-IN" dirty="0"/>
              <a:t>5</a:t>
            </a:r>
            <a:r>
              <a:rPr lang="en-IN" dirty="0" smtClean="0"/>
              <a:t>*1 + 8*0 </a:t>
            </a:r>
            <a:r>
              <a:rPr lang="en-IN" dirty="0"/>
              <a:t>+ </a:t>
            </a:r>
            <a:r>
              <a:rPr lang="en-IN" dirty="0" smtClean="0"/>
              <a:t>9*-</a:t>
            </a:r>
            <a:r>
              <a:rPr lang="en-IN" dirty="0"/>
              <a:t>1 </a:t>
            </a:r>
            <a:r>
              <a:rPr lang="en-IN" dirty="0" smtClean="0"/>
              <a:t>+ </a:t>
            </a:r>
          </a:p>
          <a:p>
            <a:r>
              <a:rPr lang="en-IN" dirty="0"/>
              <a:t>7</a:t>
            </a:r>
            <a:r>
              <a:rPr lang="en-IN" dirty="0" smtClean="0"/>
              <a:t>*1 + 2*0 + 5*-1  =  </a:t>
            </a:r>
            <a:r>
              <a:rPr lang="en-IN" b="1" dirty="0" smtClean="0"/>
              <a:t>-4</a:t>
            </a:r>
            <a:endParaRPr lang="en-IN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5980125" y="2077649"/>
            <a:ext cx="2767521" cy="1112267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572070" y="1740300"/>
            <a:ext cx="2907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980124" y="2092152"/>
            <a:ext cx="2767521" cy="1112267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572070" y="1755563"/>
            <a:ext cx="2907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urved Down Arrow 33"/>
          <p:cNvSpPr/>
          <p:nvPr/>
        </p:nvSpPr>
        <p:spPr>
          <a:xfrm rot="21051350">
            <a:off x="2653137" y="2518038"/>
            <a:ext cx="3490250" cy="310156"/>
          </a:xfrm>
          <a:prstGeom prst="curved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Curved Down Arrow 34"/>
          <p:cNvSpPr/>
          <p:nvPr/>
        </p:nvSpPr>
        <p:spPr>
          <a:xfrm rot="18729337">
            <a:off x="5020795" y="2724714"/>
            <a:ext cx="1204953" cy="494754"/>
          </a:xfrm>
          <a:prstGeom prst="curved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Curved Down Arrow 35"/>
          <p:cNvSpPr/>
          <p:nvPr/>
        </p:nvSpPr>
        <p:spPr>
          <a:xfrm rot="2880575">
            <a:off x="8736035" y="2756297"/>
            <a:ext cx="1265725" cy="525180"/>
          </a:xfrm>
          <a:prstGeom prst="curved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4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 animBg="1"/>
      <p:bldP spid="17" grpId="0"/>
      <p:bldP spid="18" grpId="0"/>
      <p:bldP spid="20" grpId="0" animBg="1"/>
      <p:bldP spid="21" grpId="0" animBg="1"/>
      <p:bldP spid="26" grpId="0"/>
      <p:bldP spid="9" grpId="0" animBg="1"/>
      <p:bldP spid="12" grpId="0" animBg="1"/>
      <p:bldP spid="13" grpId="0" animBg="1"/>
      <p:bldP spid="27" grpId="0"/>
      <p:bldP spid="30" grpId="0" animBg="1"/>
      <p:bldP spid="31" grpId="0"/>
      <p:bldP spid="32" grpId="0" animBg="1"/>
      <p:bldP spid="33" grpId="0"/>
      <p:bldP spid="34" grpId="0" animBg="1"/>
      <p:bldP spid="35" grpId="0" animBg="1"/>
      <p:bldP spid="36" grpId="0" animBg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5438</TotalTime>
  <Words>2724</Words>
  <Application>Microsoft Office PowerPoint</Application>
  <PresentationFormat>Widescreen</PresentationFormat>
  <Paragraphs>707</Paragraphs>
  <Slides>44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Calibri</vt:lpstr>
      <vt:lpstr>Cambria Math</vt:lpstr>
      <vt:lpstr>Centaur</vt:lpstr>
      <vt:lpstr>Franklin Gothic Book</vt:lpstr>
      <vt:lpstr>MV Boli</vt:lpstr>
      <vt:lpstr>Times New Roman</vt:lpstr>
      <vt:lpstr>Wingdings</vt:lpstr>
      <vt:lpstr>Crop</vt:lpstr>
      <vt:lpstr>Object Detection of PPE used on Construction Site using YOLOv3 and Transfer Learning</vt:lpstr>
      <vt:lpstr>Computer Vision</vt:lpstr>
      <vt:lpstr>Computer Vision in Construction Management</vt:lpstr>
      <vt:lpstr>Safety in Construction</vt:lpstr>
      <vt:lpstr>Research Gap</vt:lpstr>
      <vt:lpstr>Objective</vt:lpstr>
      <vt:lpstr>Neural Network</vt:lpstr>
      <vt:lpstr>Convolutional Neural Network</vt:lpstr>
      <vt:lpstr>Convolutional Layer</vt:lpstr>
      <vt:lpstr>YOLOv3</vt:lpstr>
      <vt:lpstr>Transfer Learning</vt:lpstr>
      <vt:lpstr>Network Modifications</vt:lpstr>
      <vt:lpstr>Data Set Preparation </vt:lpstr>
      <vt:lpstr>Data Set Preparation </vt:lpstr>
      <vt:lpstr>Training</vt:lpstr>
      <vt:lpstr>Training</vt:lpstr>
      <vt:lpstr>Training</vt:lpstr>
      <vt:lpstr>Working Model</vt:lpstr>
      <vt:lpstr>Working Model</vt:lpstr>
      <vt:lpstr>Performance Evaluation</vt:lpstr>
      <vt:lpstr>Performance Evaluation</vt:lpstr>
      <vt:lpstr>Predictions</vt:lpstr>
      <vt:lpstr>Predictions</vt:lpstr>
      <vt:lpstr>Limitations</vt:lpstr>
      <vt:lpstr>Conclusion</vt:lpstr>
      <vt:lpstr>References</vt:lpstr>
      <vt:lpstr>References</vt:lpstr>
      <vt:lpstr>Thank You !</vt:lpstr>
      <vt:lpstr>PowerPoint Presentation</vt:lpstr>
      <vt:lpstr>Residual Block</vt:lpstr>
      <vt:lpstr>How Neural Network works ?</vt:lpstr>
      <vt:lpstr>Optimization Algorithm</vt:lpstr>
      <vt:lpstr>Train – Val – Test split</vt:lpstr>
      <vt:lpstr>Why YOLOv3 ? </vt:lpstr>
      <vt:lpstr>Error Message while training</vt:lpstr>
      <vt:lpstr>Performance Evaluation</vt:lpstr>
      <vt:lpstr>How YOLO does object detection?</vt:lpstr>
      <vt:lpstr>Why Transfer learning ?</vt:lpstr>
      <vt:lpstr>System Configuration</vt:lpstr>
      <vt:lpstr>Previous Classifiers</vt:lpstr>
      <vt:lpstr>Pooling Layer</vt:lpstr>
      <vt:lpstr>Fully Connected Layer</vt:lpstr>
      <vt:lpstr>Learning in Layers</vt:lpstr>
      <vt:lpstr>Non Maximal Suppression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sankar lal</dc:creator>
  <cp:lastModifiedBy>sankar lal</cp:lastModifiedBy>
  <cp:revision>568</cp:revision>
  <dcterms:created xsi:type="dcterms:W3CDTF">2018-10-14T10:21:56Z</dcterms:created>
  <dcterms:modified xsi:type="dcterms:W3CDTF">2019-06-26T22:16:02Z</dcterms:modified>
</cp:coreProperties>
</file>